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Shape 18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b="0" sz="2400"/>
            </a:lvl1pPr>
            <a:lvl2pPr marL="0" indent="0" algn="ctr">
              <a:buClrTx/>
              <a:buSzTx/>
              <a:buNone/>
              <a:defRPr b="0" sz="2400"/>
            </a:lvl2pPr>
            <a:lvl3pPr marL="0" indent="0" algn="ctr">
              <a:buClrTx/>
              <a:buSzTx/>
              <a:buNone/>
              <a:defRPr b="0" sz="2400"/>
            </a:lvl3pPr>
            <a:lvl4pPr marL="0" indent="0" algn="ctr">
              <a:buClrTx/>
              <a:buSzTx/>
              <a:buNone/>
              <a:defRPr b="0" sz="2400"/>
            </a:lvl4pPr>
            <a:lvl5pPr marL="0" indent="0" algn="ctr">
              <a:buClrTx/>
              <a:buSzTx/>
              <a:buNone/>
              <a:defRPr b="0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525344"/>
            <a:ext cx="12192000" cy="332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6540" y="94127"/>
            <a:ext cx="4338921" cy="263534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Box 5"/>
          <p:cNvSpPr txBox="1"/>
          <p:nvPr/>
        </p:nvSpPr>
        <p:spPr>
          <a:xfrm>
            <a:off x="3353903" y="2729474"/>
            <a:ext cx="4112640" cy="58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Kristen ITC"/>
                <a:ea typeface="Kristen ITC"/>
                <a:cs typeface="Kristen ITC"/>
                <a:sym typeface="Kristen ITC"/>
              </a:defRPr>
            </a:lvl1pPr>
          </a:lstStyle>
          <a:p>
            <a:pPr/>
            <a:r>
              <a:t>Creating the great business leaders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179444" cy="580286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Rectangle 6"/>
          <p:cNvSpPr/>
          <p:nvPr/>
        </p:nvSpPr>
        <p:spPr>
          <a:xfrm>
            <a:off x="3174713" y="0"/>
            <a:ext cx="9017287" cy="579600"/>
          </a:xfrm>
          <a:prstGeom prst="rect">
            <a:avLst/>
          </a:prstGeom>
          <a:solidFill>
            <a:srgbClr val="80828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51" name="Pentagon 7"/>
          <p:cNvGrpSpPr/>
          <p:nvPr/>
        </p:nvGrpSpPr>
        <p:grpSpPr>
          <a:xfrm>
            <a:off x="1179440" y="0"/>
            <a:ext cx="2293226" cy="579601"/>
            <a:chOff x="0" y="0"/>
            <a:chExt cx="2293224" cy="579600"/>
          </a:xfrm>
        </p:grpSpPr>
        <p:sp>
          <p:nvSpPr>
            <p:cNvPr id="149" name="Shape"/>
            <p:cNvSpPr/>
            <p:nvPr/>
          </p:nvSpPr>
          <p:spPr>
            <a:xfrm>
              <a:off x="-1" y="0"/>
              <a:ext cx="2293226" cy="5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70" y="0"/>
                  </a:lnTo>
                  <a:lnTo>
                    <a:pt x="21600" y="10800"/>
                  </a:lnTo>
                  <a:lnTo>
                    <a:pt x="1887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DA0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1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  <p:sp>
          <p:nvSpPr>
            <p:cNvPr id="150" name="Fakultas  Ekonomi dan Bisnis…"/>
            <p:cNvSpPr txBox="1"/>
            <p:nvPr/>
          </p:nvSpPr>
          <p:spPr>
            <a:xfrm>
              <a:off x="-1" y="85329"/>
              <a:ext cx="2148324" cy="408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12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t>Fakultas  Ekonomi dan Bisnis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1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t>School Economics and Business</a:t>
              </a:r>
            </a:p>
          </p:txBody>
        </p:sp>
      </p:grpSp>
      <p:pic>
        <p:nvPicPr>
          <p:cNvPr id="152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638" y="6429375"/>
            <a:ext cx="12192002" cy="428625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10"/>
          <p:cNvSpPr txBox="1"/>
          <p:nvPr/>
        </p:nvSpPr>
        <p:spPr>
          <a:xfrm>
            <a:off x="7811888" y="6489698"/>
            <a:ext cx="2442431" cy="368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Kristen ITC"/>
                <a:ea typeface="Kristen ITC"/>
                <a:cs typeface="Kristen ITC"/>
                <a:sym typeface="Kristen ITC"/>
              </a:defRPr>
            </a:lvl1pPr>
          </a:lstStyle>
          <a:p>
            <a:pPr/>
            <a:r>
              <a:t>Creating the great business leaders</a:t>
            </a:r>
          </a:p>
        </p:txBody>
      </p:sp>
      <p:sp>
        <p:nvSpPr>
          <p:cNvPr id="154" name="Body Level One…"/>
          <p:cNvSpPr txBox="1"/>
          <p:nvPr>
            <p:ph type="body" idx="1"/>
          </p:nvPr>
        </p:nvSpPr>
        <p:spPr>
          <a:xfrm>
            <a:off x="838200" y="696798"/>
            <a:ext cx="10515600" cy="5480166"/>
          </a:xfrm>
          <a:prstGeom prst="rect">
            <a:avLst/>
          </a:prstGeom>
        </p:spPr>
        <p:txBody>
          <a:bodyPr/>
          <a:lstStyle>
            <a:lvl1pPr marL="228600" indent="-228600">
              <a:buClrTx/>
              <a:buSzPct val="100000"/>
              <a:buFont typeface="Arial"/>
              <a:buChar char="•"/>
              <a:defRPr b="0"/>
            </a:lvl1pPr>
            <a:lvl2pPr marL="723900" indent="-266700">
              <a:buClrTx/>
              <a:buSzPct val="100000"/>
              <a:buFont typeface="Arial"/>
              <a:buChar char="•"/>
              <a:defRPr b="0"/>
            </a:lvl2pPr>
            <a:lvl3pPr marL="1234438" indent="-320038">
              <a:buClrTx/>
              <a:buSzPct val="100000"/>
              <a:buFont typeface="Arial"/>
              <a:buChar char="•"/>
              <a:defRPr b="0"/>
            </a:lvl3pPr>
            <a:lvl4pPr>
              <a:buClrTx/>
              <a:buSzPct val="100000"/>
              <a:buFont typeface="Arial"/>
              <a:buChar char="•"/>
              <a:defRPr b="0"/>
            </a:lvl4pPr>
            <a:lvl5pPr>
              <a:buClrTx/>
              <a:buSzPct val="100000"/>
              <a:buFont typeface="Arial"/>
              <a:buChar char="•"/>
              <a:defRPr b="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179444" cy="58028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 6"/>
          <p:cNvSpPr/>
          <p:nvPr/>
        </p:nvSpPr>
        <p:spPr>
          <a:xfrm>
            <a:off x="3174713" y="0"/>
            <a:ext cx="9017287" cy="579600"/>
          </a:xfrm>
          <a:prstGeom prst="rect">
            <a:avLst/>
          </a:prstGeom>
          <a:solidFill>
            <a:srgbClr val="80828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66" name="Pentagon 7"/>
          <p:cNvGrpSpPr/>
          <p:nvPr/>
        </p:nvGrpSpPr>
        <p:grpSpPr>
          <a:xfrm>
            <a:off x="1179440" y="0"/>
            <a:ext cx="2293226" cy="579601"/>
            <a:chOff x="0" y="0"/>
            <a:chExt cx="2293224" cy="579600"/>
          </a:xfrm>
        </p:grpSpPr>
        <p:sp>
          <p:nvSpPr>
            <p:cNvPr id="164" name="Shape"/>
            <p:cNvSpPr/>
            <p:nvPr/>
          </p:nvSpPr>
          <p:spPr>
            <a:xfrm>
              <a:off x="-1" y="0"/>
              <a:ext cx="2293226" cy="5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70" y="0"/>
                  </a:lnTo>
                  <a:lnTo>
                    <a:pt x="21600" y="10800"/>
                  </a:lnTo>
                  <a:lnTo>
                    <a:pt x="1887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DA0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1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  <p:sp>
          <p:nvSpPr>
            <p:cNvPr id="165" name="Fakultas  Ekonomi dan Bisnis…"/>
            <p:cNvSpPr txBox="1"/>
            <p:nvPr/>
          </p:nvSpPr>
          <p:spPr>
            <a:xfrm>
              <a:off x="-1" y="85329"/>
              <a:ext cx="2148324" cy="408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12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t>Fakultas  Ekonomi dan Bisnis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1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t>School Economics and Business</a:t>
              </a:r>
            </a:p>
          </p:txBody>
        </p:sp>
      </p:grpSp>
      <p:pic>
        <p:nvPicPr>
          <p:cNvPr id="167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638" y="6429375"/>
            <a:ext cx="12192002" cy="428625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extBox 10"/>
          <p:cNvSpPr txBox="1"/>
          <p:nvPr/>
        </p:nvSpPr>
        <p:spPr>
          <a:xfrm>
            <a:off x="7811888" y="6489698"/>
            <a:ext cx="2442431" cy="368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Kristen ITC"/>
                <a:ea typeface="Kristen ITC"/>
                <a:cs typeface="Kristen ITC"/>
                <a:sym typeface="Kristen ITC"/>
              </a:defRPr>
            </a:lvl1pPr>
          </a:lstStyle>
          <a:p>
            <a:pPr/>
            <a:r>
              <a:t>Creating the great business leaders</a:t>
            </a:r>
          </a:p>
        </p:txBody>
      </p:sp>
      <p:sp>
        <p:nvSpPr>
          <p:cNvPr id="169" name="Body Level One…"/>
          <p:cNvSpPr txBox="1"/>
          <p:nvPr>
            <p:ph type="body" idx="1"/>
          </p:nvPr>
        </p:nvSpPr>
        <p:spPr>
          <a:xfrm>
            <a:off x="838200" y="696797"/>
            <a:ext cx="10515600" cy="5480166"/>
          </a:xfrm>
          <a:prstGeom prst="rect">
            <a:avLst/>
          </a:prstGeom>
        </p:spPr>
        <p:txBody>
          <a:bodyPr/>
          <a:lstStyle>
            <a:lvl1pPr marL="228600" indent="-228600">
              <a:buClrTx/>
              <a:buSzPct val="100000"/>
              <a:buFont typeface="Arial"/>
              <a:buChar char="•"/>
              <a:defRPr b="0"/>
            </a:lvl1pPr>
            <a:lvl2pPr marL="723900" indent="-266700">
              <a:buClrTx/>
              <a:buSzPct val="100000"/>
              <a:buFont typeface="Arial"/>
              <a:buChar char="•"/>
              <a:defRPr b="0"/>
            </a:lvl2pPr>
            <a:lvl3pPr marL="1234438" indent="-320038">
              <a:buClrTx/>
              <a:buSzPct val="100000"/>
              <a:buFont typeface="Arial"/>
              <a:buChar char="•"/>
              <a:defRPr b="0"/>
            </a:lvl3pPr>
            <a:lvl4pPr>
              <a:buClrTx/>
              <a:buSzPct val="100000"/>
              <a:buFont typeface="Arial"/>
              <a:buChar char="•"/>
              <a:defRPr b="0"/>
            </a:lvl4pPr>
            <a:lvl5pPr>
              <a:buClrTx/>
              <a:buSzPct val="100000"/>
              <a:buFont typeface="Arial"/>
              <a:buChar char="•"/>
              <a:defRPr b="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57503" indent="-357503"/>
            <a:lvl2pPr marL="740621" indent="-38375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179444" cy="58028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Rectangle 6"/>
          <p:cNvSpPr/>
          <p:nvPr/>
        </p:nvSpPr>
        <p:spPr>
          <a:xfrm>
            <a:off x="3174713" y="0"/>
            <a:ext cx="9017287" cy="579600"/>
          </a:xfrm>
          <a:prstGeom prst="rect">
            <a:avLst/>
          </a:prstGeom>
          <a:solidFill>
            <a:srgbClr val="80828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3" name="Pentagon 7"/>
          <p:cNvGrpSpPr/>
          <p:nvPr/>
        </p:nvGrpSpPr>
        <p:grpSpPr>
          <a:xfrm>
            <a:off x="1179440" y="0"/>
            <a:ext cx="2293226" cy="579601"/>
            <a:chOff x="0" y="0"/>
            <a:chExt cx="2293224" cy="579600"/>
          </a:xfrm>
        </p:grpSpPr>
        <p:sp>
          <p:nvSpPr>
            <p:cNvPr id="41" name="Shape"/>
            <p:cNvSpPr/>
            <p:nvPr/>
          </p:nvSpPr>
          <p:spPr>
            <a:xfrm>
              <a:off x="-1" y="0"/>
              <a:ext cx="2293226" cy="5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70" y="0"/>
                  </a:lnTo>
                  <a:lnTo>
                    <a:pt x="21600" y="10800"/>
                  </a:lnTo>
                  <a:lnTo>
                    <a:pt x="1887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DA0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1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  <p:sp>
          <p:nvSpPr>
            <p:cNvPr id="42" name="Fakultas  Ekonomi dan Bisnis…"/>
            <p:cNvSpPr txBox="1"/>
            <p:nvPr/>
          </p:nvSpPr>
          <p:spPr>
            <a:xfrm>
              <a:off x="-1" y="85329"/>
              <a:ext cx="2148324" cy="408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12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t>Fakultas  Ekonomi dan Bisnis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1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t>School Economics and Business</a:t>
              </a:r>
            </a:p>
          </p:txBody>
        </p:sp>
      </p:grpSp>
      <p:pic>
        <p:nvPicPr>
          <p:cNvPr id="4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638" y="6429375"/>
            <a:ext cx="12192002" cy="428625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extBox 10"/>
          <p:cNvSpPr txBox="1"/>
          <p:nvPr/>
        </p:nvSpPr>
        <p:spPr>
          <a:xfrm>
            <a:off x="7811888" y="6489698"/>
            <a:ext cx="2442431" cy="368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Kristen ITC"/>
                <a:ea typeface="Kristen ITC"/>
                <a:cs typeface="Kristen ITC"/>
                <a:sym typeface="Kristen ITC"/>
              </a:defRPr>
            </a:lvl1pPr>
          </a:lstStyle>
          <a:p>
            <a:pPr/>
            <a:r>
              <a:t>Creating the great business leaders</a:t>
            </a:r>
          </a:p>
        </p:txBody>
      </p:sp>
      <p:sp>
        <p:nvSpPr>
          <p:cNvPr id="46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b="0" sz="2400">
                <a:solidFill>
                  <a:srgbClr val="888888"/>
                </a:solidFill>
              </a:defRPr>
            </a:lvl1pPr>
            <a:lvl2pPr marL="0" indent="0">
              <a:buClrTx/>
              <a:buSzTx/>
              <a:buNone/>
              <a:defRPr b="0" sz="2400">
                <a:solidFill>
                  <a:srgbClr val="888888"/>
                </a:solidFill>
              </a:defRPr>
            </a:lvl2pPr>
            <a:lvl3pPr marL="0" indent="0">
              <a:buClrTx/>
              <a:buSzTx/>
              <a:buNone/>
              <a:defRPr b="0" sz="2400">
                <a:solidFill>
                  <a:srgbClr val="888888"/>
                </a:solidFill>
              </a:defRPr>
            </a:lvl3pPr>
            <a:lvl4pPr marL="0" indent="0">
              <a:buClrTx/>
              <a:buSzTx/>
              <a:buNone/>
              <a:defRPr b="0" sz="2400">
                <a:solidFill>
                  <a:srgbClr val="888888"/>
                </a:solidFill>
              </a:defRPr>
            </a:lvl4pPr>
            <a:lvl5pPr marL="0" indent="0">
              <a:buClrTx/>
              <a:buSzTx/>
              <a:buNone/>
              <a:defRPr b="0"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179444" cy="580286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Rectangle 6"/>
          <p:cNvSpPr/>
          <p:nvPr/>
        </p:nvSpPr>
        <p:spPr>
          <a:xfrm>
            <a:off x="3174713" y="0"/>
            <a:ext cx="9017287" cy="579600"/>
          </a:xfrm>
          <a:prstGeom prst="rect">
            <a:avLst/>
          </a:prstGeom>
          <a:solidFill>
            <a:srgbClr val="80828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9" name="Pentagon 7"/>
          <p:cNvGrpSpPr/>
          <p:nvPr/>
        </p:nvGrpSpPr>
        <p:grpSpPr>
          <a:xfrm>
            <a:off x="1179440" y="0"/>
            <a:ext cx="2293226" cy="579601"/>
            <a:chOff x="0" y="0"/>
            <a:chExt cx="2293224" cy="579600"/>
          </a:xfrm>
        </p:grpSpPr>
        <p:sp>
          <p:nvSpPr>
            <p:cNvPr id="57" name="Shape"/>
            <p:cNvSpPr/>
            <p:nvPr/>
          </p:nvSpPr>
          <p:spPr>
            <a:xfrm>
              <a:off x="-1" y="0"/>
              <a:ext cx="2293226" cy="5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70" y="0"/>
                  </a:lnTo>
                  <a:lnTo>
                    <a:pt x="21600" y="10800"/>
                  </a:lnTo>
                  <a:lnTo>
                    <a:pt x="1887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DA0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1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  <p:sp>
          <p:nvSpPr>
            <p:cNvPr id="58" name="Fakultas  Ekonomi dan Bisnis…"/>
            <p:cNvSpPr txBox="1"/>
            <p:nvPr/>
          </p:nvSpPr>
          <p:spPr>
            <a:xfrm>
              <a:off x="-1" y="85329"/>
              <a:ext cx="2148324" cy="408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12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t>Fakultas  Ekonomi dan Bisnis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1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t>School Economics and Business</a:t>
              </a:r>
            </a:p>
          </p:txBody>
        </p:sp>
      </p:grpSp>
      <p:pic>
        <p:nvPicPr>
          <p:cNvPr id="60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638" y="6429375"/>
            <a:ext cx="12192002" cy="428625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TextBox 10"/>
          <p:cNvSpPr txBox="1"/>
          <p:nvPr/>
        </p:nvSpPr>
        <p:spPr>
          <a:xfrm>
            <a:off x="7811888" y="6489698"/>
            <a:ext cx="2442431" cy="368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Kristen ITC"/>
                <a:ea typeface="Kristen ITC"/>
                <a:cs typeface="Kristen ITC"/>
                <a:sym typeface="Kristen ITC"/>
              </a:defRPr>
            </a:lvl1pPr>
          </a:lstStyle>
          <a:p>
            <a:pPr/>
            <a:r>
              <a:t>Creating the great business leaders</a:t>
            </a:r>
          </a:p>
        </p:txBody>
      </p:sp>
      <p:sp>
        <p:nvSpPr>
          <p:cNvPr id="62" name="Body Level One…"/>
          <p:cNvSpPr txBox="1"/>
          <p:nvPr>
            <p:ph type="body" sz="half" idx="1"/>
          </p:nvPr>
        </p:nvSpPr>
        <p:spPr>
          <a:xfrm>
            <a:off x="838200" y="758987"/>
            <a:ext cx="5181600" cy="5417976"/>
          </a:xfrm>
          <a:prstGeom prst="rect">
            <a:avLst/>
          </a:prstGeom>
        </p:spPr>
        <p:txBody>
          <a:bodyPr/>
          <a:lstStyle>
            <a:lvl1pPr marL="228600" indent="-228600">
              <a:buClrTx/>
              <a:buSzPct val="100000"/>
              <a:buFont typeface="Arial"/>
              <a:buChar char="•"/>
              <a:defRPr b="0"/>
            </a:lvl1pPr>
            <a:lvl2pPr marL="723900" indent="-266700">
              <a:buClrTx/>
              <a:buSzPct val="100000"/>
              <a:buFont typeface="Arial"/>
              <a:buChar char="•"/>
              <a:defRPr b="0"/>
            </a:lvl2pPr>
            <a:lvl3pPr marL="1234438" indent="-320038">
              <a:buClrTx/>
              <a:buSzPct val="100000"/>
              <a:buFont typeface="Arial"/>
              <a:buChar char="•"/>
              <a:defRPr b="0"/>
            </a:lvl3pPr>
            <a:lvl4pPr>
              <a:buClrTx/>
              <a:buSzPct val="100000"/>
              <a:buFont typeface="Arial"/>
              <a:buChar char="•"/>
              <a:defRPr b="0"/>
            </a:lvl4pPr>
            <a:lvl5pPr>
              <a:buClrTx/>
              <a:buSzPct val="100000"/>
              <a:buFont typeface="Arial"/>
              <a:buChar char="•"/>
              <a:defRPr b="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179444" cy="580286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Rectangle 6"/>
          <p:cNvSpPr/>
          <p:nvPr/>
        </p:nvSpPr>
        <p:spPr>
          <a:xfrm>
            <a:off x="3174713" y="0"/>
            <a:ext cx="9017287" cy="579600"/>
          </a:xfrm>
          <a:prstGeom prst="rect">
            <a:avLst/>
          </a:prstGeom>
          <a:solidFill>
            <a:srgbClr val="80828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74" name="Pentagon 7"/>
          <p:cNvGrpSpPr/>
          <p:nvPr/>
        </p:nvGrpSpPr>
        <p:grpSpPr>
          <a:xfrm>
            <a:off x="1179440" y="0"/>
            <a:ext cx="2293226" cy="579601"/>
            <a:chOff x="0" y="0"/>
            <a:chExt cx="2293224" cy="579600"/>
          </a:xfrm>
        </p:grpSpPr>
        <p:sp>
          <p:nvSpPr>
            <p:cNvPr id="72" name="Shape"/>
            <p:cNvSpPr/>
            <p:nvPr/>
          </p:nvSpPr>
          <p:spPr>
            <a:xfrm>
              <a:off x="-1" y="0"/>
              <a:ext cx="2293226" cy="5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70" y="0"/>
                  </a:lnTo>
                  <a:lnTo>
                    <a:pt x="21600" y="10800"/>
                  </a:lnTo>
                  <a:lnTo>
                    <a:pt x="1887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DA0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1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  <p:sp>
          <p:nvSpPr>
            <p:cNvPr id="73" name="Fakultas  Ekonomi dan Bisnis…"/>
            <p:cNvSpPr txBox="1"/>
            <p:nvPr/>
          </p:nvSpPr>
          <p:spPr>
            <a:xfrm>
              <a:off x="-1" y="85329"/>
              <a:ext cx="2148324" cy="408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12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t>Fakultas  Ekonomi dan Bisnis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1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t>School Economics and Business</a:t>
              </a:r>
            </a:p>
          </p:txBody>
        </p:sp>
      </p:grpSp>
      <p:pic>
        <p:nvPicPr>
          <p:cNvPr id="75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638" y="6429375"/>
            <a:ext cx="12192002" cy="428625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TextBox 10"/>
          <p:cNvSpPr txBox="1"/>
          <p:nvPr/>
        </p:nvSpPr>
        <p:spPr>
          <a:xfrm>
            <a:off x="7811888" y="6489698"/>
            <a:ext cx="2442431" cy="368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Kristen ITC"/>
                <a:ea typeface="Kristen ITC"/>
                <a:cs typeface="Kristen ITC"/>
                <a:sym typeface="Kristen ITC"/>
              </a:defRPr>
            </a:lvl1pPr>
          </a:lstStyle>
          <a:p>
            <a:pPr/>
            <a:r>
              <a:t>Creating the great business leaders</a:t>
            </a:r>
          </a:p>
        </p:txBody>
      </p:sp>
      <p:sp>
        <p:nvSpPr>
          <p:cNvPr id="77" name="Body Level One…"/>
          <p:cNvSpPr txBox="1"/>
          <p:nvPr>
            <p:ph type="body" sz="quarter" idx="1"/>
          </p:nvPr>
        </p:nvSpPr>
        <p:spPr>
          <a:xfrm>
            <a:off x="838200" y="746287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0">
              <a:buClrTx/>
              <a:buSzTx/>
              <a:buNone/>
              <a:defRPr sz="2400"/>
            </a:lvl2pPr>
            <a:lvl3pPr marL="0" indent="0">
              <a:buClrTx/>
              <a:buSzTx/>
              <a:buNone/>
              <a:defRPr sz="2400"/>
            </a:lvl3pPr>
            <a:lvl4pPr marL="0" indent="0">
              <a:buClrTx/>
              <a:buSzTx/>
              <a:buNone/>
              <a:defRPr sz="2400"/>
            </a:lvl4pPr>
            <a:lvl5pPr marL="0" indent="0">
              <a:buClrTx/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4"/>
          <p:cNvSpPr/>
          <p:nvPr>
            <p:ph type="body" sz="quarter" idx="13"/>
          </p:nvPr>
        </p:nvSpPr>
        <p:spPr>
          <a:xfrm>
            <a:off x="6172200" y="746287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228600" indent="-228600">
              <a:buClrTx/>
              <a:buSzPct val="100000"/>
              <a:buFont typeface="Arial"/>
              <a:buChar char="•"/>
              <a:defRPr b="0"/>
            </a:pPr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179444" cy="580286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Rectangle 6"/>
          <p:cNvSpPr/>
          <p:nvPr/>
        </p:nvSpPr>
        <p:spPr>
          <a:xfrm>
            <a:off x="3174713" y="0"/>
            <a:ext cx="9017287" cy="579600"/>
          </a:xfrm>
          <a:prstGeom prst="rect">
            <a:avLst/>
          </a:prstGeom>
          <a:solidFill>
            <a:srgbClr val="80828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90" name="Pentagon 7"/>
          <p:cNvGrpSpPr/>
          <p:nvPr/>
        </p:nvGrpSpPr>
        <p:grpSpPr>
          <a:xfrm>
            <a:off x="1179440" y="0"/>
            <a:ext cx="2293226" cy="579601"/>
            <a:chOff x="0" y="0"/>
            <a:chExt cx="2293224" cy="579600"/>
          </a:xfrm>
        </p:grpSpPr>
        <p:sp>
          <p:nvSpPr>
            <p:cNvPr id="88" name="Shape"/>
            <p:cNvSpPr/>
            <p:nvPr/>
          </p:nvSpPr>
          <p:spPr>
            <a:xfrm>
              <a:off x="-1" y="0"/>
              <a:ext cx="2293226" cy="5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70" y="0"/>
                  </a:lnTo>
                  <a:lnTo>
                    <a:pt x="21600" y="10800"/>
                  </a:lnTo>
                  <a:lnTo>
                    <a:pt x="1887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DA0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1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  <p:sp>
          <p:nvSpPr>
            <p:cNvPr id="89" name="Fakultas  Ekonomi dan Bisnis…"/>
            <p:cNvSpPr txBox="1"/>
            <p:nvPr/>
          </p:nvSpPr>
          <p:spPr>
            <a:xfrm>
              <a:off x="-1" y="85329"/>
              <a:ext cx="2148324" cy="408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12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t>Fakultas  Ekonomi dan Bisnis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1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t>School Economics and Business</a:t>
              </a:r>
            </a:p>
          </p:txBody>
        </p:sp>
      </p:grpSp>
      <p:pic>
        <p:nvPicPr>
          <p:cNvPr id="91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638" y="6429375"/>
            <a:ext cx="12192002" cy="428625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extBox 10"/>
          <p:cNvSpPr txBox="1"/>
          <p:nvPr/>
        </p:nvSpPr>
        <p:spPr>
          <a:xfrm>
            <a:off x="7811888" y="6489698"/>
            <a:ext cx="2442431" cy="368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Kristen ITC"/>
                <a:ea typeface="Kristen ITC"/>
                <a:cs typeface="Kristen ITC"/>
                <a:sym typeface="Kristen ITC"/>
              </a:defRPr>
            </a:lvl1pPr>
          </a:lstStyle>
          <a:p>
            <a:pPr/>
            <a:r>
              <a:t>Creating the great business leaders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179444" cy="580286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Rectangle 6"/>
          <p:cNvSpPr/>
          <p:nvPr/>
        </p:nvSpPr>
        <p:spPr>
          <a:xfrm>
            <a:off x="3174713" y="0"/>
            <a:ext cx="9017287" cy="579600"/>
          </a:xfrm>
          <a:prstGeom prst="rect">
            <a:avLst/>
          </a:prstGeom>
          <a:solidFill>
            <a:srgbClr val="80828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04" name="Pentagon 7"/>
          <p:cNvGrpSpPr/>
          <p:nvPr/>
        </p:nvGrpSpPr>
        <p:grpSpPr>
          <a:xfrm>
            <a:off x="1179440" y="0"/>
            <a:ext cx="2293226" cy="579601"/>
            <a:chOff x="0" y="0"/>
            <a:chExt cx="2293224" cy="579600"/>
          </a:xfrm>
        </p:grpSpPr>
        <p:sp>
          <p:nvSpPr>
            <p:cNvPr id="102" name="Shape"/>
            <p:cNvSpPr/>
            <p:nvPr/>
          </p:nvSpPr>
          <p:spPr>
            <a:xfrm>
              <a:off x="-1" y="0"/>
              <a:ext cx="2293226" cy="5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70" y="0"/>
                  </a:lnTo>
                  <a:lnTo>
                    <a:pt x="21600" y="10800"/>
                  </a:lnTo>
                  <a:lnTo>
                    <a:pt x="1887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DA0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1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  <p:sp>
          <p:nvSpPr>
            <p:cNvPr id="103" name="Fakultas  Ekonomi dan Bisnis…"/>
            <p:cNvSpPr txBox="1"/>
            <p:nvPr/>
          </p:nvSpPr>
          <p:spPr>
            <a:xfrm>
              <a:off x="-1" y="85329"/>
              <a:ext cx="2148324" cy="408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12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t>Fakultas  Ekonomi dan Bisnis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1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t>School Economics and Business</a:t>
              </a:r>
            </a:p>
          </p:txBody>
        </p:sp>
      </p:grpSp>
      <p:pic>
        <p:nvPicPr>
          <p:cNvPr id="105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638" y="6429375"/>
            <a:ext cx="12192002" cy="428625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0"/>
          <p:cNvSpPr txBox="1"/>
          <p:nvPr/>
        </p:nvSpPr>
        <p:spPr>
          <a:xfrm>
            <a:off x="7811888" y="6489698"/>
            <a:ext cx="2442431" cy="368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Kristen ITC"/>
                <a:ea typeface="Kristen ITC"/>
                <a:cs typeface="Kristen ITC"/>
                <a:sym typeface="Kristen ITC"/>
              </a:defRPr>
            </a:lvl1pPr>
          </a:lstStyle>
          <a:p>
            <a:pPr/>
            <a:r>
              <a:t>Creating the great business leaders</a:t>
            </a:r>
          </a:p>
        </p:txBody>
      </p:sp>
      <p:sp>
        <p:nvSpPr>
          <p:cNvPr id="10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179444" cy="580286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ctangle 6"/>
          <p:cNvSpPr/>
          <p:nvPr/>
        </p:nvSpPr>
        <p:spPr>
          <a:xfrm>
            <a:off x="3174713" y="0"/>
            <a:ext cx="9017287" cy="579600"/>
          </a:xfrm>
          <a:prstGeom prst="rect">
            <a:avLst/>
          </a:prstGeom>
          <a:solidFill>
            <a:srgbClr val="80828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19" name="Pentagon 7"/>
          <p:cNvGrpSpPr/>
          <p:nvPr/>
        </p:nvGrpSpPr>
        <p:grpSpPr>
          <a:xfrm>
            <a:off x="1179440" y="0"/>
            <a:ext cx="2293226" cy="579601"/>
            <a:chOff x="0" y="0"/>
            <a:chExt cx="2293224" cy="579600"/>
          </a:xfrm>
        </p:grpSpPr>
        <p:sp>
          <p:nvSpPr>
            <p:cNvPr id="117" name="Shape"/>
            <p:cNvSpPr/>
            <p:nvPr/>
          </p:nvSpPr>
          <p:spPr>
            <a:xfrm>
              <a:off x="-1" y="0"/>
              <a:ext cx="2293226" cy="5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70" y="0"/>
                  </a:lnTo>
                  <a:lnTo>
                    <a:pt x="21600" y="10800"/>
                  </a:lnTo>
                  <a:lnTo>
                    <a:pt x="1887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DA0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1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  <p:sp>
          <p:nvSpPr>
            <p:cNvPr id="118" name="Fakultas  Ekonomi dan Bisnis…"/>
            <p:cNvSpPr txBox="1"/>
            <p:nvPr/>
          </p:nvSpPr>
          <p:spPr>
            <a:xfrm>
              <a:off x="-1" y="85329"/>
              <a:ext cx="2148324" cy="408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12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t>Fakultas  Ekonomi dan Bisnis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1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t>School Economics and Business</a:t>
              </a:r>
            </a:p>
          </p:txBody>
        </p:sp>
      </p:grpSp>
      <p:pic>
        <p:nvPicPr>
          <p:cNvPr id="120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638" y="6429375"/>
            <a:ext cx="12192002" cy="42862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extBox 10"/>
          <p:cNvSpPr txBox="1"/>
          <p:nvPr/>
        </p:nvSpPr>
        <p:spPr>
          <a:xfrm>
            <a:off x="7811888" y="6489698"/>
            <a:ext cx="2442431" cy="368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Kristen ITC"/>
                <a:ea typeface="Kristen ITC"/>
                <a:cs typeface="Kristen ITC"/>
                <a:sym typeface="Kristen ITC"/>
              </a:defRPr>
            </a:lvl1pPr>
          </a:lstStyle>
          <a:p>
            <a:pPr/>
            <a:r>
              <a:t>Creating the great business leaders</a:t>
            </a:r>
          </a:p>
        </p:txBody>
      </p:sp>
      <p:sp>
        <p:nvSpPr>
          <p:cNvPr id="122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 marL="228600" indent="-228600">
              <a:buClrTx/>
              <a:buSzPct val="100000"/>
              <a:buFont typeface="Arial"/>
              <a:buChar char="•"/>
              <a:defRPr b="0" sz="3200"/>
            </a:lvl1pPr>
            <a:lvl2pPr marL="718457" indent="-261257">
              <a:buClrTx/>
              <a:buSzPct val="100000"/>
              <a:buFont typeface="Arial"/>
              <a:buChar char="•"/>
              <a:defRPr b="0" sz="3200"/>
            </a:lvl2pPr>
            <a:lvl3pPr marL="1219200" indent="-304800">
              <a:buClrTx/>
              <a:buSzPct val="100000"/>
              <a:buFont typeface="Arial"/>
              <a:buChar char="•"/>
              <a:defRPr b="0" sz="3200"/>
            </a:lvl3pPr>
            <a:lvl4pPr marL="1737360" indent="-365760">
              <a:buClrTx/>
              <a:buSzPct val="100000"/>
              <a:buFont typeface="Arial"/>
              <a:buChar char="•"/>
              <a:defRPr b="0" sz="3200"/>
            </a:lvl4pPr>
            <a:lvl5pPr marL="2194560" indent="-365760">
              <a:buClrTx/>
              <a:buSzPct val="100000"/>
              <a:buFont typeface="Arial"/>
              <a:buChar char="•"/>
              <a:defRPr b="0"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Text Placeholder 3"/>
          <p:cNvSpPr/>
          <p:nvPr>
            <p:ph type="body" sz="half" idx="13"/>
          </p:nvPr>
        </p:nvSpPr>
        <p:spPr>
          <a:xfrm>
            <a:off x="839787" y="987425"/>
            <a:ext cx="3932238" cy="4881563"/>
          </a:xfrm>
          <a:prstGeom prst="rect">
            <a:avLst/>
          </a:prstGeom>
        </p:spPr>
        <p:txBody>
          <a:bodyPr/>
          <a:lstStyle/>
          <a:p>
            <a:pPr marL="228600" indent="-228600">
              <a:buClrTx/>
              <a:buSzPct val="100000"/>
              <a:buFont typeface="Arial"/>
              <a:buChar char="•"/>
              <a:defRPr b="0"/>
            </a:pP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179444" cy="58028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Rectangle 6"/>
          <p:cNvSpPr/>
          <p:nvPr/>
        </p:nvSpPr>
        <p:spPr>
          <a:xfrm>
            <a:off x="3174713" y="0"/>
            <a:ext cx="9017287" cy="579600"/>
          </a:xfrm>
          <a:prstGeom prst="rect">
            <a:avLst/>
          </a:prstGeom>
          <a:solidFill>
            <a:srgbClr val="80828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5" name="Pentagon 7"/>
          <p:cNvGrpSpPr/>
          <p:nvPr/>
        </p:nvGrpSpPr>
        <p:grpSpPr>
          <a:xfrm>
            <a:off x="1179440" y="0"/>
            <a:ext cx="2293226" cy="579601"/>
            <a:chOff x="0" y="0"/>
            <a:chExt cx="2293224" cy="579600"/>
          </a:xfrm>
        </p:grpSpPr>
        <p:sp>
          <p:nvSpPr>
            <p:cNvPr id="133" name="Shape"/>
            <p:cNvSpPr/>
            <p:nvPr/>
          </p:nvSpPr>
          <p:spPr>
            <a:xfrm>
              <a:off x="-1" y="0"/>
              <a:ext cx="2293226" cy="5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70" y="0"/>
                  </a:lnTo>
                  <a:lnTo>
                    <a:pt x="21600" y="10800"/>
                  </a:lnTo>
                  <a:lnTo>
                    <a:pt x="1887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DA0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1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  <p:sp>
          <p:nvSpPr>
            <p:cNvPr id="134" name="Fakultas  Ekonomi dan Bisnis…"/>
            <p:cNvSpPr txBox="1"/>
            <p:nvPr/>
          </p:nvSpPr>
          <p:spPr>
            <a:xfrm>
              <a:off x="-1" y="85329"/>
              <a:ext cx="2148324" cy="408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1200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t>Fakultas  Ekonomi dan Bisnis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1000"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t>School Economics and Business</a:t>
              </a:r>
            </a:p>
          </p:txBody>
        </p:sp>
      </p:grpSp>
      <p:pic>
        <p:nvPicPr>
          <p:cNvPr id="13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638" y="6429375"/>
            <a:ext cx="12192002" cy="428625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extBox 10"/>
          <p:cNvSpPr txBox="1"/>
          <p:nvPr/>
        </p:nvSpPr>
        <p:spPr>
          <a:xfrm>
            <a:off x="7811888" y="6489698"/>
            <a:ext cx="2442431" cy="368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Kristen ITC"/>
                <a:ea typeface="Kristen ITC"/>
                <a:cs typeface="Kristen ITC"/>
                <a:sym typeface="Kristen ITC"/>
              </a:defRPr>
            </a:lvl1pPr>
          </a:lstStyle>
          <a:p>
            <a:pPr/>
            <a:r>
              <a:t>Creating the great business leaders</a:t>
            </a:r>
          </a:p>
        </p:txBody>
      </p:sp>
      <p:sp>
        <p:nvSpPr>
          <p:cNvPr id="138" name="Picture Placeholder 2"/>
          <p:cNvSpPr/>
          <p:nvPr>
            <p:ph type="pic" sz="half" idx="13"/>
          </p:nvPr>
        </p:nvSpPr>
        <p:spPr>
          <a:xfrm>
            <a:off x="5183187" y="987425"/>
            <a:ext cx="6172202" cy="53414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9" name="Body Level One…"/>
          <p:cNvSpPr txBox="1"/>
          <p:nvPr>
            <p:ph type="body" sz="half" idx="1"/>
          </p:nvPr>
        </p:nvSpPr>
        <p:spPr>
          <a:xfrm>
            <a:off x="839787" y="987425"/>
            <a:ext cx="3932240" cy="5341457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b="0" sz="1600"/>
            </a:lvl1pPr>
            <a:lvl2pPr marL="0" indent="0">
              <a:buClrTx/>
              <a:buSzTx/>
              <a:buNone/>
              <a:defRPr b="0" sz="1600"/>
            </a:lvl2pPr>
            <a:lvl3pPr marL="0" indent="0">
              <a:buClrTx/>
              <a:buSzTx/>
              <a:buNone/>
              <a:defRPr b="0" sz="1600"/>
            </a:lvl3pPr>
            <a:lvl4pPr marL="0" indent="0">
              <a:buClrTx/>
              <a:buSzTx/>
              <a:buNone/>
              <a:defRPr b="0" sz="1600"/>
            </a:lvl4pPr>
            <a:lvl5pPr marL="0" indent="0">
              <a:buClrTx/>
              <a:buSzTx/>
              <a:buNone/>
              <a:defRPr b="0"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745354" y="795130"/>
            <a:ext cx="10678022" cy="5634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179444" cy="58028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7"/>
          <p:cNvSpPr/>
          <p:nvPr/>
        </p:nvSpPr>
        <p:spPr>
          <a:xfrm>
            <a:off x="3174713" y="0"/>
            <a:ext cx="9017287" cy="579600"/>
          </a:xfrm>
          <a:prstGeom prst="rect">
            <a:avLst/>
          </a:prstGeom>
          <a:solidFill>
            <a:srgbClr val="80828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7" name="Pentagon 11"/>
          <p:cNvGrpSpPr/>
          <p:nvPr/>
        </p:nvGrpSpPr>
        <p:grpSpPr>
          <a:xfrm>
            <a:off x="1179440" y="0"/>
            <a:ext cx="2293226" cy="579601"/>
            <a:chOff x="0" y="0"/>
            <a:chExt cx="2293224" cy="579600"/>
          </a:xfrm>
        </p:grpSpPr>
        <p:sp>
          <p:nvSpPr>
            <p:cNvPr id="5" name="Shape"/>
            <p:cNvSpPr/>
            <p:nvPr/>
          </p:nvSpPr>
          <p:spPr>
            <a:xfrm>
              <a:off x="-1" y="0"/>
              <a:ext cx="2293226" cy="5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70" y="0"/>
                  </a:lnTo>
                  <a:lnTo>
                    <a:pt x="21600" y="10800"/>
                  </a:lnTo>
                  <a:lnTo>
                    <a:pt x="1887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DA0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1000"/>
              </a:pPr>
            </a:p>
          </p:txBody>
        </p:sp>
        <p:sp>
          <p:nvSpPr>
            <p:cNvPr id="6" name="Fakultas  Ekonomi dan Bisnis…"/>
            <p:cNvSpPr txBox="1"/>
            <p:nvPr/>
          </p:nvSpPr>
          <p:spPr>
            <a:xfrm>
              <a:off x="-1" y="85329"/>
              <a:ext cx="2148324" cy="408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1200">
                  <a:solidFill>
                    <a:srgbClr val="FF0000"/>
                  </a:solidFill>
                </a:defRPr>
              </a:pPr>
              <a:r>
                <a:t>Fakultas  Ekonomi dan Bisnis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1000"/>
              </a:pPr>
              <a:r>
                <a:t>School of Economic and Business</a:t>
              </a:r>
            </a:p>
          </p:txBody>
        </p:sp>
      </p:grpSp>
      <p:sp>
        <p:nvSpPr>
          <p:cNvPr id="8" name="Title Text"/>
          <p:cNvSpPr txBox="1"/>
          <p:nvPr>
            <p:ph type="title"/>
          </p:nvPr>
        </p:nvSpPr>
        <p:spPr>
          <a:xfrm>
            <a:off x="3472665" y="-3744"/>
            <a:ext cx="8719334" cy="57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-1" y="611329"/>
            <a:ext cx="1858537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Telkom University</a:t>
            </a:r>
          </a:p>
        </p:txBody>
      </p:sp>
      <p:pic>
        <p:nvPicPr>
          <p:cNvPr id="10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638" y="6429375"/>
            <a:ext cx="12192002" cy="42862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/>
          <p:cNvSpPr txBox="1"/>
          <p:nvPr/>
        </p:nvSpPr>
        <p:spPr>
          <a:xfrm>
            <a:off x="7811888" y="6489698"/>
            <a:ext cx="2442431" cy="368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Kristen ITC"/>
                <a:ea typeface="Kristen ITC"/>
                <a:cs typeface="Kristen ITC"/>
                <a:sym typeface="Kristen ITC"/>
              </a:defRPr>
            </a:lvl1pPr>
          </a:lstStyle>
          <a:p>
            <a:pPr/>
            <a:r>
              <a:t>Creating the great business leaders</a:t>
            </a:r>
          </a:p>
        </p:txBody>
      </p:sp>
      <p:sp>
        <p:nvSpPr>
          <p:cNvPr id="12" name="Slide Number"/>
          <p:cNvSpPr txBox="1"/>
          <p:nvPr>
            <p:ph type="sldNum" sz="quarter" idx="2"/>
          </p:nvPr>
        </p:nvSpPr>
        <p:spPr>
          <a:xfrm>
            <a:off x="5950689" y="6546573"/>
            <a:ext cx="290620" cy="294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57188" marR="0" indent="-35718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C00000"/>
        </a:buClr>
        <a:buSzPct val="80000"/>
        <a:buFontTx/>
        <a:buChar char="■"/>
        <a:tabLst/>
        <a:defRPr b="1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40568" marR="0" indent="-383381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C00000"/>
        </a:buClr>
        <a:buSzPct val="80000"/>
        <a:buFontTx/>
        <a:buChar char="●"/>
        <a:tabLst/>
        <a:defRPr b="1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05345" marR="0" indent="-29094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C00000"/>
        </a:buClr>
        <a:buSzPct val="70000"/>
        <a:buFontTx/>
        <a:buChar char="■"/>
        <a:tabLst/>
        <a:defRPr b="1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C00000"/>
        </a:buClr>
        <a:buSzPct val="70000"/>
        <a:buFontTx/>
        <a:buChar char="●"/>
        <a:tabLst/>
        <a:defRPr b="1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C00000"/>
        </a:buClr>
        <a:buSzPct val="70000"/>
        <a:buFontTx/>
        <a:buChar char="o"/>
        <a:tabLst/>
        <a:defRPr b="1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C00000"/>
        </a:buClr>
        <a:buSzPct val="100000"/>
        <a:buFontTx/>
        <a:buChar char="•"/>
        <a:tabLst/>
        <a:defRPr b="1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C00000"/>
        </a:buClr>
        <a:buSzPct val="100000"/>
        <a:buFontTx/>
        <a:buChar char="•"/>
        <a:tabLst/>
        <a:defRPr b="1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C00000"/>
        </a:buClr>
        <a:buSzPct val="100000"/>
        <a:buFontTx/>
        <a:buChar char="•"/>
        <a:tabLst/>
        <a:defRPr b="1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C00000"/>
        </a:buClr>
        <a:buSzPct val="100000"/>
        <a:buFontTx/>
        <a:buChar char="•"/>
        <a:tabLst/>
        <a:defRPr b="1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ubtitle 1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 ICT Based Management Research Group</a:t>
            </a:r>
          </a:p>
        </p:txBody>
      </p:sp>
      <p:sp>
        <p:nvSpPr>
          <p:cNvPr id="189" name="TextBox 2"/>
          <p:cNvSpPr txBox="1"/>
          <p:nvPr/>
        </p:nvSpPr>
        <p:spPr>
          <a:xfrm>
            <a:off x="3276600" y="4800600"/>
            <a:ext cx="6400800" cy="90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/>
            </a:pPr>
            <a:r>
              <a:t>Web   : ibm.rg.telkomuniversity.ac.id</a:t>
            </a:r>
          </a:p>
          <a:p>
            <a:pPr>
              <a:defRPr sz="2800"/>
            </a:pPr>
            <a:r>
              <a:t>Email : kkibmfebtel.u@gmail.com</a:t>
            </a:r>
          </a:p>
        </p:txBody>
      </p:sp>
      <p:sp>
        <p:nvSpPr>
          <p:cNvPr id="190" name="2019"/>
          <p:cNvSpPr txBox="1"/>
          <p:nvPr/>
        </p:nvSpPr>
        <p:spPr>
          <a:xfrm>
            <a:off x="5826881" y="6130361"/>
            <a:ext cx="58366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Box 4"/>
          <p:cNvSpPr txBox="1"/>
          <p:nvPr>
            <p:ph type="sldNum" sz="quarter" idx="4294967295"/>
          </p:nvPr>
        </p:nvSpPr>
        <p:spPr>
          <a:xfrm>
            <a:off x="5950687" y="6546573"/>
            <a:ext cx="290621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9" name="Title 2"/>
          <p:cNvSpPr txBox="1"/>
          <p:nvPr>
            <p:ph type="title"/>
          </p:nvPr>
        </p:nvSpPr>
        <p:spPr>
          <a:xfrm>
            <a:off x="3472665" y="-3744"/>
            <a:ext cx="8719334" cy="579600"/>
          </a:xfrm>
          <a:prstGeom prst="rect">
            <a:avLst/>
          </a:prstGeom>
        </p:spPr>
        <p:txBody>
          <a:bodyPr/>
          <a:lstStyle/>
          <a:p>
            <a:pPr/>
            <a:r>
              <a:t>SUB KK OIM – ICT (1)</a:t>
            </a:r>
          </a:p>
        </p:txBody>
      </p:sp>
      <p:grpSp>
        <p:nvGrpSpPr>
          <p:cNvPr id="273" name="Diagram 7"/>
          <p:cNvGrpSpPr/>
          <p:nvPr/>
        </p:nvGrpSpPr>
        <p:grpSpPr>
          <a:xfrm>
            <a:off x="381000" y="609600"/>
            <a:ext cx="11430000" cy="3251202"/>
            <a:chOff x="0" y="0"/>
            <a:chExt cx="11430000" cy="3251201"/>
          </a:xfrm>
        </p:grpSpPr>
        <p:sp>
          <p:nvSpPr>
            <p:cNvPr id="260" name="Rounded Rectangle"/>
            <p:cNvSpPr/>
            <p:nvPr/>
          </p:nvSpPr>
          <p:spPr>
            <a:xfrm>
              <a:off x="0" y="0"/>
              <a:ext cx="11430000" cy="1474471"/>
            </a:xfrm>
            <a:prstGeom prst="roundRect">
              <a:avLst>
                <a:gd name="adj" fmla="val 10000"/>
              </a:avLst>
            </a:prstGeom>
            <a:solidFill>
              <a:srgbClr val="D0DEEF">
                <a:alpha val="90000"/>
              </a:srgbClr>
            </a:solidFill>
            <a:ln w="12700" cap="flat">
              <a:solidFill>
                <a:srgbClr val="D0DEEF">
                  <a:alpha val="90000"/>
                </a:srgb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61" name="Rounded Rectangle"/>
            <p:cNvSpPr/>
            <p:nvPr/>
          </p:nvSpPr>
          <p:spPr>
            <a:xfrm>
              <a:off x="1159370" y="18795"/>
              <a:ext cx="1988309" cy="1081279"/>
            </a:xfrm>
            <a:prstGeom prst="roundRect">
              <a:avLst>
                <a:gd name="adj" fmla="val 10000"/>
              </a:avLst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grpSp>
          <p:nvGrpSpPr>
            <p:cNvPr id="264" name="Group"/>
            <p:cNvGrpSpPr/>
            <p:nvPr/>
          </p:nvGrpSpPr>
          <p:grpSpPr>
            <a:xfrm>
              <a:off x="1159371" y="1296668"/>
              <a:ext cx="1988310" cy="1802134"/>
              <a:chOff x="0" y="0"/>
              <a:chExt cx="1988309" cy="1802132"/>
            </a:xfrm>
          </p:grpSpPr>
          <p:sp>
            <p:nvSpPr>
              <p:cNvPr id="262" name="Shape"/>
              <p:cNvSpPr/>
              <p:nvPr/>
            </p:nvSpPr>
            <p:spPr>
              <a:xfrm rot="10800000">
                <a:off x="0" y="-1"/>
                <a:ext cx="1988310" cy="1802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6" y="0"/>
                    </a:moveTo>
                    <a:lnTo>
                      <a:pt x="19544" y="0"/>
                    </a:lnTo>
                    <a:cubicBezTo>
                      <a:pt x="20680" y="0"/>
                      <a:pt x="21600" y="1015"/>
                      <a:pt x="21600" y="2268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268"/>
                    </a:lnTo>
                    <a:cubicBezTo>
                      <a:pt x="0" y="1015"/>
                      <a:pt x="920" y="0"/>
                      <a:pt x="20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3" name="GADANG RAMANTOKO (GDR)"/>
              <p:cNvSpPr txBox="1"/>
              <p:nvPr/>
            </p:nvSpPr>
            <p:spPr>
              <a:xfrm>
                <a:off x="55422" y="-1"/>
                <a:ext cx="1877465" cy="12512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49352" tIns="149352" rIns="149352" bIns="149352" numCol="1" anchor="t">
                <a:spAutoFit/>
              </a:bodyPr>
              <a:lstStyle>
                <a:lvl1pPr algn="ctr"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GADANG RAMANTOKO (GDR)</a:t>
                </a:r>
              </a:p>
            </p:txBody>
          </p:sp>
        </p:grpSp>
        <p:sp>
          <p:nvSpPr>
            <p:cNvPr id="265" name="Rounded Rectangle"/>
            <p:cNvSpPr/>
            <p:nvPr/>
          </p:nvSpPr>
          <p:spPr>
            <a:xfrm>
              <a:off x="3537007" y="171195"/>
              <a:ext cx="1988309" cy="1081279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grpSp>
          <p:nvGrpSpPr>
            <p:cNvPr id="268" name="Group"/>
            <p:cNvGrpSpPr/>
            <p:nvPr/>
          </p:nvGrpSpPr>
          <p:grpSpPr>
            <a:xfrm>
              <a:off x="3537008" y="1449068"/>
              <a:ext cx="1988310" cy="1802134"/>
              <a:chOff x="0" y="0"/>
              <a:chExt cx="1988309" cy="1802132"/>
            </a:xfrm>
          </p:grpSpPr>
          <p:sp>
            <p:nvSpPr>
              <p:cNvPr id="266" name="Shape"/>
              <p:cNvSpPr/>
              <p:nvPr/>
            </p:nvSpPr>
            <p:spPr>
              <a:xfrm rot="10800000">
                <a:off x="0" y="-1"/>
                <a:ext cx="1988310" cy="1802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6" y="0"/>
                    </a:moveTo>
                    <a:lnTo>
                      <a:pt x="19544" y="0"/>
                    </a:lnTo>
                    <a:cubicBezTo>
                      <a:pt x="20680" y="0"/>
                      <a:pt x="21600" y="1015"/>
                      <a:pt x="21600" y="2268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268"/>
                    </a:lnTo>
                    <a:cubicBezTo>
                      <a:pt x="0" y="1015"/>
                      <a:pt x="920" y="0"/>
                      <a:pt x="20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 sz="21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7" name="ADHI PRASETIO (AHP)"/>
              <p:cNvSpPr txBox="1"/>
              <p:nvPr/>
            </p:nvSpPr>
            <p:spPr>
              <a:xfrm>
                <a:off x="55422" y="-1"/>
                <a:ext cx="1877465" cy="12512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49352" tIns="149352" rIns="149352" bIns="149352" numCol="1" anchor="t">
                <a:spAutoFit/>
              </a:bodyPr>
              <a:lstStyle>
                <a:lvl1pPr algn="ctr"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ADHI PRASETIO (AHP)</a:t>
                </a:r>
              </a:p>
            </p:txBody>
          </p:sp>
        </p:grpSp>
        <p:sp>
          <p:nvSpPr>
            <p:cNvPr id="269" name="Rounded Rectangle"/>
            <p:cNvSpPr/>
            <p:nvPr/>
          </p:nvSpPr>
          <p:spPr>
            <a:xfrm>
              <a:off x="6409944" y="158495"/>
              <a:ext cx="1988308" cy="1081279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grpSp>
          <p:nvGrpSpPr>
            <p:cNvPr id="272" name="Group"/>
            <p:cNvGrpSpPr/>
            <p:nvPr/>
          </p:nvGrpSpPr>
          <p:grpSpPr>
            <a:xfrm>
              <a:off x="6409944" y="1436369"/>
              <a:ext cx="1988310" cy="1802134"/>
              <a:chOff x="0" y="0"/>
              <a:chExt cx="1988309" cy="1802132"/>
            </a:xfrm>
          </p:grpSpPr>
          <p:sp>
            <p:nvSpPr>
              <p:cNvPr id="270" name="Shape"/>
              <p:cNvSpPr/>
              <p:nvPr/>
            </p:nvSpPr>
            <p:spPr>
              <a:xfrm rot="10800000">
                <a:off x="0" y="-1"/>
                <a:ext cx="1988310" cy="1802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6" y="0"/>
                    </a:moveTo>
                    <a:lnTo>
                      <a:pt x="19544" y="0"/>
                    </a:lnTo>
                    <a:cubicBezTo>
                      <a:pt x="20680" y="0"/>
                      <a:pt x="21600" y="1015"/>
                      <a:pt x="21600" y="2268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268"/>
                    </a:lnTo>
                    <a:cubicBezTo>
                      <a:pt x="0" y="1015"/>
                      <a:pt x="920" y="0"/>
                      <a:pt x="20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1" name="HELNI M JUMHUR (HMJ)"/>
              <p:cNvSpPr txBox="1"/>
              <p:nvPr/>
            </p:nvSpPr>
            <p:spPr>
              <a:xfrm>
                <a:off x="55422" y="-1"/>
                <a:ext cx="1877465" cy="11877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49352" tIns="149352" rIns="149352" bIns="149352" numCol="1" anchor="t">
                <a:spAutoFit/>
              </a:bodyPr>
              <a:lstStyle>
                <a:lvl1pPr algn="ctr"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HELNI M JUMHUR (HMJ)</a:t>
                </a:r>
              </a:p>
            </p:txBody>
          </p:sp>
        </p:grpSp>
      </p:grpSp>
      <p:graphicFrame>
        <p:nvGraphicFramePr>
          <p:cNvPr id="274" name="Table 11"/>
          <p:cNvGraphicFramePr/>
          <p:nvPr/>
        </p:nvGraphicFramePr>
        <p:xfrm>
          <a:off x="5334000" y="3962400"/>
          <a:ext cx="6400800" cy="222504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676400"/>
                <a:gridCol w="4724400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KODE DOSEN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KODE TOPIK 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OIM1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ICT1, ICT7, ICT8, ICT4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OIM2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ICT3, ICT1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OIM3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ICT1, ICT5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OIM4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ICT4, ICT 5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OIM5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ICT6, ICT2, ICT4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grpSp>
        <p:nvGrpSpPr>
          <p:cNvPr id="277" name="Heptagon 16"/>
          <p:cNvGrpSpPr/>
          <p:nvPr/>
        </p:nvGrpSpPr>
        <p:grpSpPr>
          <a:xfrm>
            <a:off x="13716000" y="2133600"/>
            <a:ext cx="914403" cy="914402"/>
            <a:chOff x="11757" y="0"/>
            <a:chExt cx="914402" cy="914401"/>
          </a:xfrm>
        </p:grpSpPr>
        <p:sp>
          <p:nvSpPr>
            <p:cNvPr id="275" name="Polygon"/>
            <p:cNvSpPr/>
            <p:nvPr/>
          </p:nvSpPr>
          <p:spPr>
            <a:xfrm>
              <a:off x="11757" y="0"/>
              <a:ext cx="914404" cy="914402"/>
            </a:xfrm>
            <a:prstGeom prst="heptagon">
              <a:avLst/>
            </a:prstGeom>
            <a:solidFill>
              <a:srgbClr val="F4B183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6" name="OIM6"/>
            <p:cNvSpPr txBox="1"/>
            <p:nvPr/>
          </p:nvSpPr>
          <p:spPr>
            <a:xfrm>
              <a:off x="102311" y="278130"/>
              <a:ext cx="733294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OIM6</a:t>
              </a:r>
            </a:p>
          </p:txBody>
        </p:sp>
      </p:grpSp>
      <p:graphicFrame>
        <p:nvGraphicFramePr>
          <p:cNvPr id="278" name="Table 9"/>
          <p:cNvGraphicFramePr/>
          <p:nvPr/>
        </p:nvGraphicFramePr>
        <p:xfrm>
          <a:off x="609600" y="3536069"/>
          <a:ext cx="3886200" cy="333756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762000"/>
                <a:gridCol w="3124200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KODE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TOPIK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ICT1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INNOVATION IN TELCO 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ICT2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SISTEM INFORMASI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ICT3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E COMMERCE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ICT4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BIG DATA  &amp; DATA ANALYTIC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ICT5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DIGITAL ECONOMY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ICT6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SECURITY MANAGEMENT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ICT7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BUSINESS MODEL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ICT8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MANAGEMENT OF TECHNO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grpSp>
        <p:nvGrpSpPr>
          <p:cNvPr id="281" name="Wave 3"/>
          <p:cNvGrpSpPr/>
          <p:nvPr/>
        </p:nvGrpSpPr>
        <p:grpSpPr>
          <a:xfrm>
            <a:off x="2112194" y="3151427"/>
            <a:ext cx="881012" cy="382845"/>
            <a:chOff x="0" y="4"/>
            <a:chExt cx="881010" cy="382843"/>
          </a:xfrm>
        </p:grpSpPr>
        <p:sp>
          <p:nvSpPr>
            <p:cNvPr id="279" name="Shape"/>
            <p:cNvSpPr/>
            <p:nvPr/>
          </p:nvSpPr>
          <p:spPr>
            <a:xfrm>
              <a:off x="0" y="4"/>
              <a:ext cx="881011" cy="38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514" fill="norm" stroke="1" extrusionOk="0">
                  <a:moveTo>
                    <a:pt x="0" y="1641"/>
                  </a:moveTo>
                  <a:cubicBezTo>
                    <a:pt x="7200" y="-4043"/>
                    <a:pt x="14400" y="7325"/>
                    <a:pt x="21600" y="1641"/>
                  </a:cubicBezTo>
                  <a:lnTo>
                    <a:pt x="21600" y="11873"/>
                  </a:lnTo>
                  <a:cubicBezTo>
                    <a:pt x="14400" y="17557"/>
                    <a:pt x="7200" y="6189"/>
                    <a:pt x="0" y="11873"/>
                  </a:cubicBezTo>
                  <a:close/>
                </a:path>
              </a:pathLst>
            </a:custGeom>
            <a:solidFill>
              <a:srgbClr val="C55A1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0" name="OIM 1"/>
            <p:cNvSpPr txBox="1"/>
            <p:nvPr/>
          </p:nvSpPr>
          <p:spPr>
            <a:xfrm>
              <a:off x="0" y="12341"/>
              <a:ext cx="881011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OIM 1</a:t>
              </a:r>
            </a:p>
          </p:txBody>
        </p:sp>
      </p:grpSp>
      <p:grpSp>
        <p:nvGrpSpPr>
          <p:cNvPr id="284" name="Wave 13"/>
          <p:cNvGrpSpPr/>
          <p:nvPr/>
        </p:nvGrpSpPr>
        <p:grpSpPr>
          <a:xfrm>
            <a:off x="4476227" y="3292302"/>
            <a:ext cx="881012" cy="382843"/>
            <a:chOff x="0" y="4"/>
            <a:chExt cx="881010" cy="382842"/>
          </a:xfrm>
        </p:grpSpPr>
        <p:sp>
          <p:nvSpPr>
            <p:cNvPr id="282" name="Shape"/>
            <p:cNvSpPr/>
            <p:nvPr/>
          </p:nvSpPr>
          <p:spPr>
            <a:xfrm>
              <a:off x="0" y="4"/>
              <a:ext cx="881011" cy="38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514" fill="norm" stroke="1" extrusionOk="0">
                  <a:moveTo>
                    <a:pt x="0" y="1641"/>
                  </a:moveTo>
                  <a:cubicBezTo>
                    <a:pt x="7200" y="-4043"/>
                    <a:pt x="14400" y="7325"/>
                    <a:pt x="21600" y="1641"/>
                  </a:cubicBezTo>
                  <a:lnTo>
                    <a:pt x="21600" y="11873"/>
                  </a:lnTo>
                  <a:cubicBezTo>
                    <a:pt x="14400" y="17557"/>
                    <a:pt x="7200" y="6189"/>
                    <a:pt x="0" y="11873"/>
                  </a:cubicBezTo>
                  <a:close/>
                </a:path>
              </a:pathLst>
            </a:custGeom>
            <a:solidFill>
              <a:srgbClr val="C55A1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3" name="OIM 2"/>
            <p:cNvSpPr txBox="1"/>
            <p:nvPr/>
          </p:nvSpPr>
          <p:spPr>
            <a:xfrm>
              <a:off x="0" y="12341"/>
              <a:ext cx="881011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OIM 2</a:t>
              </a:r>
            </a:p>
          </p:txBody>
        </p:sp>
      </p:grpSp>
      <p:grpSp>
        <p:nvGrpSpPr>
          <p:cNvPr id="288" name="Wave 21"/>
          <p:cNvGrpSpPr/>
          <p:nvPr/>
        </p:nvGrpSpPr>
        <p:grpSpPr>
          <a:xfrm>
            <a:off x="7376116" y="3222286"/>
            <a:ext cx="2836811" cy="522875"/>
            <a:chOff x="0" y="4"/>
            <a:chExt cx="2836809" cy="522874"/>
          </a:xfrm>
        </p:grpSpPr>
        <p:sp>
          <p:nvSpPr>
            <p:cNvPr id="285" name="Shape"/>
            <p:cNvSpPr/>
            <p:nvPr/>
          </p:nvSpPr>
          <p:spPr>
            <a:xfrm>
              <a:off x="0" y="4"/>
              <a:ext cx="881011" cy="38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514" fill="norm" stroke="1" extrusionOk="0">
                  <a:moveTo>
                    <a:pt x="0" y="1641"/>
                  </a:moveTo>
                  <a:cubicBezTo>
                    <a:pt x="7200" y="-4043"/>
                    <a:pt x="14400" y="7325"/>
                    <a:pt x="21600" y="1641"/>
                  </a:cubicBezTo>
                  <a:lnTo>
                    <a:pt x="21600" y="11873"/>
                  </a:lnTo>
                  <a:cubicBezTo>
                    <a:pt x="14400" y="17557"/>
                    <a:pt x="7200" y="6189"/>
                    <a:pt x="0" y="11873"/>
                  </a:cubicBezTo>
                  <a:close/>
                </a:path>
              </a:pathLst>
            </a:custGeom>
            <a:solidFill>
              <a:srgbClr val="C55A1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6" name="OIM 3"/>
            <p:cNvSpPr txBox="1"/>
            <p:nvPr/>
          </p:nvSpPr>
          <p:spPr>
            <a:xfrm>
              <a:off x="0" y="12341"/>
              <a:ext cx="881011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OIM 3</a:t>
              </a:r>
            </a:p>
          </p:txBody>
        </p:sp>
        <p:sp>
          <p:nvSpPr>
            <p:cNvPr id="287" name="OIM 3"/>
            <p:cNvSpPr txBox="1"/>
            <p:nvPr/>
          </p:nvSpPr>
          <p:spPr>
            <a:xfrm>
              <a:off x="1955800" y="164740"/>
              <a:ext cx="881010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OIM 3</a:t>
              </a:r>
            </a:p>
          </p:txBody>
        </p:sp>
      </p:grpSp>
      <p:sp>
        <p:nvSpPr>
          <p:cNvPr id="289" name="Rounded Rectangle"/>
          <p:cNvSpPr/>
          <p:nvPr/>
        </p:nvSpPr>
        <p:spPr>
          <a:xfrm>
            <a:off x="9361209" y="708898"/>
            <a:ext cx="1652552" cy="1169674"/>
          </a:xfrm>
          <a:prstGeom prst="roundRect">
            <a:avLst>
              <a:gd name="adj" fmla="val 10000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292" name="Group"/>
          <p:cNvGrpSpPr/>
          <p:nvPr/>
        </p:nvGrpSpPr>
        <p:grpSpPr>
          <a:xfrm>
            <a:off x="9361209" y="2030969"/>
            <a:ext cx="1652553" cy="1802134"/>
            <a:chOff x="-1" y="0"/>
            <a:chExt cx="1652551" cy="1802132"/>
          </a:xfrm>
        </p:grpSpPr>
        <p:sp>
          <p:nvSpPr>
            <p:cNvPr id="290" name="Shape"/>
            <p:cNvSpPr/>
            <p:nvPr/>
          </p:nvSpPr>
          <p:spPr>
            <a:xfrm rot="10800000">
              <a:off x="-2" y="-1"/>
              <a:ext cx="1652553" cy="1802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68" y="0"/>
                  </a:moveTo>
                  <a:lnTo>
                    <a:pt x="19332" y="0"/>
                  </a:lnTo>
                  <a:cubicBezTo>
                    <a:pt x="20585" y="0"/>
                    <a:pt x="21600" y="931"/>
                    <a:pt x="21600" y="208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080"/>
                  </a:lnTo>
                  <a:cubicBezTo>
                    <a:pt x="0" y="931"/>
                    <a:pt x="1015" y="0"/>
                    <a:pt x="226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ts val="700"/>
                </a:spcBef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1" name="ANDRI ALAMSYAH (YAL)"/>
            <p:cNvSpPr txBox="1"/>
            <p:nvPr/>
          </p:nvSpPr>
          <p:spPr>
            <a:xfrm>
              <a:off x="50821" y="-1"/>
              <a:ext cx="1550909" cy="11023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2239" tIns="142239" rIns="142239" bIns="142239" numCol="1" anchor="t">
              <a:spAutoFit/>
            </a:bodyPr>
            <a:lstStyle>
              <a:lvl1pPr algn="ctr" defTabSz="889000">
                <a:lnSpc>
                  <a:spcPct val="90000"/>
                </a:lnSpc>
                <a:spcBef>
                  <a:spcPts val="800"/>
                </a:spcBef>
                <a:defRPr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ANDRI ALAMSYAH (YAL)</a:t>
              </a:r>
            </a:p>
          </p:txBody>
        </p:sp>
      </p:grpSp>
      <p:grpSp>
        <p:nvGrpSpPr>
          <p:cNvPr id="295" name="Wave 13"/>
          <p:cNvGrpSpPr/>
          <p:nvPr/>
        </p:nvGrpSpPr>
        <p:grpSpPr>
          <a:xfrm>
            <a:off x="9803392" y="3151428"/>
            <a:ext cx="881012" cy="382843"/>
            <a:chOff x="0" y="4"/>
            <a:chExt cx="881010" cy="382842"/>
          </a:xfrm>
        </p:grpSpPr>
        <p:sp>
          <p:nvSpPr>
            <p:cNvPr id="293" name="Shape"/>
            <p:cNvSpPr/>
            <p:nvPr/>
          </p:nvSpPr>
          <p:spPr>
            <a:xfrm>
              <a:off x="0" y="4"/>
              <a:ext cx="881011" cy="38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514" fill="norm" stroke="1" extrusionOk="0">
                  <a:moveTo>
                    <a:pt x="0" y="1641"/>
                  </a:moveTo>
                  <a:cubicBezTo>
                    <a:pt x="7200" y="-4043"/>
                    <a:pt x="14400" y="7325"/>
                    <a:pt x="21600" y="1641"/>
                  </a:cubicBezTo>
                  <a:lnTo>
                    <a:pt x="21600" y="11873"/>
                  </a:lnTo>
                  <a:cubicBezTo>
                    <a:pt x="14400" y="17557"/>
                    <a:pt x="7200" y="6189"/>
                    <a:pt x="0" y="11873"/>
                  </a:cubicBezTo>
                  <a:close/>
                </a:path>
              </a:pathLst>
            </a:custGeom>
            <a:solidFill>
              <a:srgbClr val="C55A1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4" name="OIM 2"/>
            <p:cNvSpPr txBox="1"/>
            <p:nvPr/>
          </p:nvSpPr>
          <p:spPr>
            <a:xfrm>
              <a:off x="0" y="12341"/>
              <a:ext cx="881011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OIM 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Box 4"/>
          <p:cNvSpPr txBox="1"/>
          <p:nvPr>
            <p:ph type="sldNum" sz="quarter" idx="4294967295"/>
          </p:nvPr>
        </p:nvSpPr>
        <p:spPr>
          <a:xfrm>
            <a:off x="5950687" y="6546573"/>
            <a:ext cx="290621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8" name="Content Placeholder 1"/>
          <p:cNvSpPr txBox="1"/>
          <p:nvPr>
            <p:ph type="body" idx="1"/>
          </p:nvPr>
        </p:nvSpPr>
        <p:spPr>
          <a:xfrm>
            <a:off x="745353" y="795128"/>
            <a:ext cx="10678022" cy="563424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9" name="Title 2"/>
          <p:cNvSpPr txBox="1"/>
          <p:nvPr>
            <p:ph type="title"/>
          </p:nvPr>
        </p:nvSpPr>
        <p:spPr>
          <a:xfrm>
            <a:off x="3472665" y="-3744"/>
            <a:ext cx="8719334" cy="579600"/>
          </a:xfrm>
          <a:prstGeom prst="rect">
            <a:avLst/>
          </a:prstGeom>
        </p:spPr>
        <p:txBody>
          <a:bodyPr/>
          <a:lstStyle/>
          <a:p>
            <a:pPr/>
            <a:r>
              <a:t>SUB KK OIM – (OPERATION MANAGEMENT)</a:t>
            </a:r>
          </a:p>
        </p:txBody>
      </p:sp>
      <p:grpSp>
        <p:nvGrpSpPr>
          <p:cNvPr id="317" name="Diagram 3"/>
          <p:cNvGrpSpPr/>
          <p:nvPr/>
        </p:nvGrpSpPr>
        <p:grpSpPr>
          <a:xfrm>
            <a:off x="445148" y="595807"/>
            <a:ext cx="11430001" cy="3276603"/>
            <a:chOff x="0" y="0"/>
            <a:chExt cx="11430000" cy="3276602"/>
          </a:xfrm>
        </p:grpSpPr>
        <p:sp>
          <p:nvSpPr>
            <p:cNvPr id="300" name="Rounded Rectangle"/>
            <p:cNvSpPr/>
            <p:nvPr/>
          </p:nvSpPr>
          <p:spPr>
            <a:xfrm>
              <a:off x="0" y="-1"/>
              <a:ext cx="11430000" cy="1474472"/>
            </a:xfrm>
            <a:prstGeom prst="roundRect">
              <a:avLst>
                <a:gd name="adj" fmla="val 10000"/>
              </a:avLst>
            </a:prstGeom>
            <a:solidFill>
              <a:srgbClr val="D0DEEF">
                <a:alpha val="90000"/>
              </a:srgbClr>
            </a:solidFill>
            <a:ln w="12700" cap="flat">
              <a:solidFill>
                <a:srgbClr val="D0DEEF">
                  <a:alpha val="90000"/>
                </a:srgb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01" name="Rounded Rectangle"/>
            <p:cNvSpPr/>
            <p:nvPr/>
          </p:nvSpPr>
          <p:spPr>
            <a:xfrm>
              <a:off x="346570" y="196595"/>
              <a:ext cx="1988309" cy="1081279"/>
            </a:xfrm>
            <a:prstGeom prst="roundRect">
              <a:avLst>
                <a:gd name="adj" fmla="val 10000"/>
              </a:avLst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grpSp>
          <p:nvGrpSpPr>
            <p:cNvPr id="304" name="Group"/>
            <p:cNvGrpSpPr/>
            <p:nvPr/>
          </p:nvGrpSpPr>
          <p:grpSpPr>
            <a:xfrm>
              <a:off x="346571" y="1474469"/>
              <a:ext cx="1988310" cy="1802133"/>
              <a:chOff x="0" y="0"/>
              <a:chExt cx="1988309" cy="1802132"/>
            </a:xfrm>
          </p:grpSpPr>
          <p:sp>
            <p:nvSpPr>
              <p:cNvPr id="302" name="Shape"/>
              <p:cNvSpPr/>
              <p:nvPr/>
            </p:nvSpPr>
            <p:spPr>
              <a:xfrm rot="10800000">
                <a:off x="0" y="-1"/>
                <a:ext cx="1988310" cy="1802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6" y="0"/>
                    </a:moveTo>
                    <a:lnTo>
                      <a:pt x="19544" y="0"/>
                    </a:lnTo>
                    <a:cubicBezTo>
                      <a:pt x="20680" y="0"/>
                      <a:pt x="21600" y="1015"/>
                      <a:pt x="21600" y="2268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268"/>
                    </a:lnTo>
                    <a:cubicBezTo>
                      <a:pt x="0" y="1015"/>
                      <a:pt x="920" y="0"/>
                      <a:pt x="20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3" name="HERRY IRAWAN (HRI)"/>
              <p:cNvSpPr txBox="1"/>
              <p:nvPr/>
            </p:nvSpPr>
            <p:spPr>
              <a:xfrm>
                <a:off x="55422" y="-1"/>
                <a:ext cx="1877465" cy="12374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6463" tIns="156463" rIns="156463" bIns="156463" numCol="1" anchor="t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HERRY IRAWAN (HRI)</a:t>
                </a:r>
              </a:p>
            </p:txBody>
          </p:sp>
        </p:grpSp>
        <p:sp>
          <p:nvSpPr>
            <p:cNvPr id="305" name="Rounded Rectangle"/>
            <p:cNvSpPr/>
            <p:nvPr/>
          </p:nvSpPr>
          <p:spPr>
            <a:xfrm>
              <a:off x="2533707" y="196595"/>
              <a:ext cx="1988309" cy="1081279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grpSp>
          <p:nvGrpSpPr>
            <p:cNvPr id="308" name="Group"/>
            <p:cNvGrpSpPr/>
            <p:nvPr/>
          </p:nvGrpSpPr>
          <p:grpSpPr>
            <a:xfrm>
              <a:off x="2533708" y="1474469"/>
              <a:ext cx="1988310" cy="1802133"/>
              <a:chOff x="0" y="0"/>
              <a:chExt cx="1988309" cy="1802132"/>
            </a:xfrm>
          </p:grpSpPr>
          <p:sp>
            <p:nvSpPr>
              <p:cNvPr id="306" name="Shape"/>
              <p:cNvSpPr/>
              <p:nvPr/>
            </p:nvSpPr>
            <p:spPr>
              <a:xfrm rot="10800000">
                <a:off x="0" y="-1"/>
                <a:ext cx="1988310" cy="1802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6" y="0"/>
                    </a:moveTo>
                    <a:lnTo>
                      <a:pt x="19544" y="0"/>
                    </a:lnTo>
                    <a:cubicBezTo>
                      <a:pt x="20680" y="0"/>
                      <a:pt x="21600" y="1015"/>
                      <a:pt x="21600" y="2268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268"/>
                    </a:lnTo>
                    <a:cubicBezTo>
                      <a:pt x="0" y="1015"/>
                      <a:pt x="920" y="0"/>
                      <a:pt x="20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7" name="SRI WIDYANESTY (YST)"/>
              <p:cNvSpPr txBox="1"/>
              <p:nvPr/>
            </p:nvSpPr>
            <p:spPr>
              <a:xfrm>
                <a:off x="55422" y="-1"/>
                <a:ext cx="1877465" cy="12374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6463" tIns="156463" rIns="156463" bIns="156463" numCol="1" anchor="t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SRI WIDYANESTY (YST)</a:t>
                </a:r>
              </a:p>
            </p:txBody>
          </p:sp>
        </p:grpSp>
        <p:sp>
          <p:nvSpPr>
            <p:cNvPr id="309" name="Rounded Rectangle"/>
            <p:cNvSpPr/>
            <p:nvPr/>
          </p:nvSpPr>
          <p:spPr>
            <a:xfrm>
              <a:off x="4720844" y="196595"/>
              <a:ext cx="1988308" cy="1081279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grpSp>
          <p:nvGrpSpPr>
            <p:cNvPr id="312" name="Group"/>
            <p:cNvGrpSpPr/>
            <p:nvPr/>
          </p:nvGrpSpPr>
          <p:grpSpPr>
            <a:xfrm>
              <a:off x="4720844" y="1474469"/>
              <a:ext cx="1988310" cy="1802133"/>
              <a:chOff x="0" y="0"/>
              <a:chExt cx="1988309" cy="1802132"/>
            </a:xfrm>
          </p:grpSpPr>
          <p:sp>
            <p:nvSpPr>
              <p:cNvPr id="310" name="Shape"/>
              <p:cNvSpPr/>
              <p:nvPr/>
            </p:nvSpPr>
            <p:spPr>
              <a:xfrm rot="10800000">
                <a:off x="0" y="-1"/>
                <a:ext cx="1988310" cy="1802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6" y="0"/>
                    </a:moveTo>
                    <a:lnTo>
                      <a:pt x="19544" y="0"/>
                    </a:lnTo>
                    <a:cubicBezTo>
                      <a:pt x="20680" y="0"/>
                      <a:pt x="21600" y="1015"/>
                      <a:pt x="21600" y="2268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268"/>
                    </a:lnTo>
                    <a:cubicBezTo>
                      <a:pt x="0" y="1015"/>
                      <a:pt x="920" y="0"/>
                      <a:pt x="20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1" name="KHAIRANI SIREGAR (KHI)"/>
              <p:cNvSpPr txBox="1"/>
              <p:nvPr/>
            </p:nvSpPr>
            <p:spPr>
              <a:xfrm>
                <a:off x="55422" y="-1"/>
                <a:ext cx="1877465" cy="12374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6463" tIns="156463" rIns="156463" bIns="156463" numCol="1" anchor="t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KHAIRANI SIREGAR (KHI)</a:t>
                </a:r>
              </a:p>
            </p:txBody>
          </p:sp>
        </p:grpSp>
        <p:sp>
          <p:nvSpPr>
            <p:cNvPr id="313" name="Rounded Rectangle"/>
            <p:cNvSpPr/>
            <p:nvPr/>
          </p:nvSpPr>
          <p:spPr>
            <a:xfrm>
              <a:off x="6907982" y="196595"/>
              <a:ext cx="1988308" cy="1081279"/>
            </a:xfrm>
            <a:prstGeom prst="roundRect">
              <a:avLst>
                <a:gd name="adj" fmla="val 10000"/>
              </a:avLst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grpSp>
          <p:nvGrpSpPr>
            <p:cNvPr id="316" name="Group"/>
            <p:cNvGrpSpPr/>
            <p:nvPr/>
          </p:nvGrpSpPr>
          <p:grpSpPr>
            <a:xfrm>
              <a:off x="6907982" y="1474469"/>
              <a:ext cx="1988310" cy="1802133"/>
              <a:chOff x="0" y="0"/>
              <a:chExt cx="1988309" cy="1802132"/>
            </a:xfrm>
          </p:grpSpPr>
          <p:sp>
            <p:nvSpPr>
              <p:cNvPr id="314" name="Shape"/>
              <p:cNvSpPr/>
              <p:nvPr/>
            </p:nvSpPr>
            <p:spPr>
              <a:xfrm rot="10800000">
                <a:off x="0" y="-1"/>
                <a:ext cx="1988310" cy="1802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6" y="0"/>
                    </a:moveTo>
                    <a:lnTo>
                      <a:pt x="19544" y="0"/>
                    </a:lnTo>
                    <a:cubicBezTo>
                      <a:pt x="20680" y="0"/>
                      <a:pt x="21600" y="1015"/>
                      <a:pt x="21600" y="2268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268"/>
                    </a:lnTo>
                    <a:cubicBezTo>
                      <a:pt x="0" y="1015"/>
                      <a:pt x="920" y="0"/>
                      <a:pt x="20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5" name="RATIH HENDARYANI (RYN)"/>
              <p:cNvSpPr txBox="1"/>
              <p:nvPr/>
            </p:nvSpPr>
            <p:spPr>
              <a:xfrm>
                <a:off x="55422" y="-1"/>
                <a:ext cx="1877465" cy="12374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6463" tIns="156463" rIns="156463" bIns="156463" numCol="1" anchor="t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RATIH HENDARYANI (RYN)</a:t>
                </a:r>
              </a:p>
            </p:txBody>
          </p:sp>
        </p:grpSp>
      </p:grpSp>
      <p:graphicFrame>
        <p:nvGraphicFramePr>
          <p:cNvPr id="318" name="Table 9"/>
          <p:cNvGraphicFramePr/>
          <p:nvPr/>
        </p:nvGraphicFramePr>
        <p:xfrm>
          <a:off x="685800" y="3891279"/>
          <a:ext cx="3886200" cy="259588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762000"/>
                <a:gridCol w="3124200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KODE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TOPIK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OM1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OPERATION MANAGEMENT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OM2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PROJECT MANAGEMENT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OM3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SUPPLY CHAIN MANAGEMENT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OM4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QUALITY MANAGEMENT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OM5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INNOVATION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OM6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DECISION ANALYSIS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graphicFrame>
        <p:nvGraphicFramePr>
          <p:cNvPr id="319" name="Table 10"/>
          <p:cNvGraphicFramePr/>
          <p:nvPr/>
        </p:nvGraphicFramePr>
        <p:xfrm>
          <a:off x="5257800" y="4267200"/>
          <a:ext cx="6400800" cy="222504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676400"/>
                <a:gridCol w="4724400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KODE DOSEN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KODE TOPIK 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OIM12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OM1, OM4, OM6 (STUDY)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OIM13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OM1, OM4, OM6, OM3 (STUDY)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OIM14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OM2, OM4, OM5, OM1 (STUDY)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OIM15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OM1, OM4, 0M3 (STUDY)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OIM16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OM1, OM4, OM3 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grpSp>
        <p:nvGrpSpPr>
          <p:cNvPr id="322" name="Wave 11"/>
          <p:cNvGrpSpPr/>
          <p:nvPr/>
        </p:nvGrpSpPr>
        <p:grpSpPr>
          <a:xfrm>
            <a:off x="1219200" y="3413565"/>
            <a:ext cx="881011" cy="382844"/>
            <a:chOff x="0" y="4"/>
            <a:chExt cx="881010" cy="382842"/>
          </a:xfrm>
        </p:grpSpPr>
        <p:sp>
          <p:nvSpPr>
            <p:cNvPr id="320" name="Shape"/>
            <p:cNvSpPr/>
            <p:nvPr/>
          </p:nvSpPr>
          <p:spPr>
            <a:xfrm>
              <a:off x="0" y="4"/>
              <a:ext cx="881011" cy="38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514" fill="norm" stroke="1" extrusionOk="0">
                  <a:moveTo>
                    <a:pt x="0" y="1641"/>
                  </a:moveTo>
                  <a:cubicBezTo>
                    <a:pt x="7200" y="-4043"/>
                    <a:pt x="14400" y="7325"/>
                    <a:pt x="21600" y="1641"/>
                  </a:cubicBezTo>
                  <a:lnTo>
                    <a:pt x="21600" y="11873"/>
                  </a:lnTo>
                  <a:cubicBezTo>
                    <a:pt x="14400" y="17557"/>
                    <a:pt x="7200" y="6189"/>
                    <a:pt x="0" y="11873"/>
                  </a:cubicBezTo>
                  <a:close/>
                </a:path>
              </a:pathLst>
            </a:custGeom>
            <a:solidFill>
              <a:srgbClr val="C55A1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1" name="OIM 12"/>
            <p:cNvSpPr txBox="1"/>
            <p:nvPr/>
          </p:nvSpPr>
          <p:spPr>
            <a:xfrm>
              <a:off x="0" y="12341"/>
              <a:ext cx="881011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OIM 12</a:t>
              </a:r>
            </a:p>
          </p:txBody>
        </p:sp>
      </p:grpSp>
      <p:grpSp>
        <p:nvGrpSpPr>
          <p:cNvPr id="325" name="Wave 12"/>
          <p:cNvGrpSpPr/>
          <p:nvPr/>
        </p:nvGrpSpPr>
        <p:grpSpPr>
          <a:xfrm>
            <a:off x="3400109" y="3397864"/>
            <a:ext cx="881012" cy="382844"/>
            <a:chOff x="0" y="4"/>
            <a:chExt cx="881010" cy="382842"/>
          </a:xfrm>
        </p:grpSpPr>
        <p:sp>
          <p:nvSpPr>
            <p:cNvPr id="323" name="Shape"/>
            <p:cNvSpPr/>
            <p:nvPr/>
          </p:nvSpPr>
          <p:spPr>
            <a:xfrm>
              <a:off x="0" y="4"/>
              <a:ext cx="881011" cy="38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514" fill="norm" stroke="1" extrusionOk="0">
                  <a:moveTo>
                    <a:pt x="0" y="1641"/>
                  </a:moveTo>
                  <a:cubicBezTo>
                    <a:pt x="7200" y="-4043"/>
                    <a:pt x="14400" y="7325"/>
                    <a:pt x="21600" y="1641"/>
                  </a:cubicBezTo>
                  <a:lnTo>
                    <a:pt x="21600" y="11873"/>
                  </a:lnTo>
                  <a:cubicBezTo>
                    <a:pt x="14400" y="17557"/>
                    <a:pt x="7200" y="6189"/>
                    <a:pt x="0" y="11873"/>
                  </a:cubicBezTo>
                  <a:close/>
                </a:path>
              </a:pathLst>
            </a:custGeom>
            <a:solidFill>
              <a:srgbClr val="C55A1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4" name="OIM 13"/>
            <p:cNvSpPr txBox="1"/>
            <p:nvPr/>
          </p:nvSpPr>
          <p:spPr>
            <a:xfrm>
              <a:off x="0" y="12341"/>
              <a:ext cx="881011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OIM 13</a:t>
              </a:r>
            </a:p>
          </p:txBody>
        </p:sp>
      </p:grpSp>
      <p:grpSp>
        <p:nvGrpSpPr>
          <p:cNvPr id="328" name="Wave 13"/>
          <p:cNvGrpSpPr/>
          <p:nvPr/>
        </p:nvGrpSpPr>
        <p:grpSpPr>
          <a:xfrm>
            <a:off x="5719643" y="3430827"/>
            <a:ext cx="881012" cy="382845"/>
            <a:chOff x="0" y="4"/>
            <a:chExt cx="881010" cy="382843"/>
          </a:xfrm>
        </p:grpSpPr>
        <p:sp>
          <p:nvSpPr>
            <p:cNvPr id="326" name="Shape"/>
            <p:cNvSpPr/>
            <p:nvPr/>
          </p:nvSpPr>
          <p:spPr>
            <a:xfrm>
              <a:off x="0" y="4"/>
              <a:ext cx="881011" cy="38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514" fill="norm" stroke="1" extrusionOk="0">
                  <a:moveTo>
                    <a:pt x="0" y="1641"/>
                  </a:moveTo>
                  <a:cubicBezTo>
                    <a:pt x="7200" y="-4043"/>
                    <a:pt x="14400" y="7325"/>
                    <a:pt x="21600" y="1641"/>
                  </a:cubicBezTo>
                  <a:lnTo>
                    <a:pt x="21600" y="11873"/>
                  </a:lnTo>
                  <a:cubicBezTo>
                    <a:pt x="14400" y="17557"/>
                    <a:pt x="7200" y="6189"/>
                    <a:pt x="0" y="11873"/>
                  </a:cubicBezTo>
                  <a:close/>
                </a:path>
              </a:pathLst>
            </a:custGeom>
            <a:solidFill>
              <a:srgbClr val="C55A1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7" name="OIM14"/>
            <p:cNvSpPr txBox="1"/>
            <p:nvPr/>
          </p:nvSpPr>
          <p:spPr>
            <a:xfrm>
              <a:off x="0" y="12341"/>
              <a:ext cx="881011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OIM14</a:t>
              </a:r>
            </a:p>
          </p:txBody>
        </p:sp>
      </p:grpSp>
      <p:grpSp>
        <p:nvGrpSpPr>
          <p:cNvPr id="331" name="Wave 14"/>
          <p:cNvGrpSpPr/>
          <p:nvPr/>
        </p:nvGrpSpPr>
        <p:grpSpPr>
          <a:xfrm>
            <a:off x="7832332" y="3484295"/>
            <a:ext cx="881011" cy="382845"/>
            <a:chOff x="0" y="4"/>
            <a:chExt cx="881010" cy="382843"/>
          </a:xfrm>
        </p:grpSpPr>
        <p:sp>
          <p:nvSpPr>
            <p:cNvPr id="329" name="Shape"/>
            <p:cNvSpPr/>
            <p:nvPr/>
          </p:nvSpPr>
          <p:spPr>
            <a:xfrm>
              <a:off x="0" y="4"/>
              <a:ext cx="881011" cy="38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514" fill="norm" stroke="1" extrusionOk="0">
                  <a:moveTo>
                    <a:pt x="0" y="1641"/>
                  </a:moveTo>
                  <a:cubicBezTo>
                    <a:pt x="7200" y="-4043"/>
                    <a:pt x="14400" y="7325"/>
                    <a:pt x="21600" y="1641"/>
                  </a:cubicBezTo>
                  <a:lnTo>
                    <a:pt x="21600" y="11873"/>
                  </a:lnTo>
                  <a:cubicBezTo>
                    <a:pt x="14400" y="17557"/>
                    <a:pt x="7200" y="6189"/>
                    <a:pt x="0" y="11873"/>
                  </a:cubicBezTo>
                  <a:close/>
                </a:path>
              </a:pathLst>
            </a:custGeom>
            <a:solidFill>
              <a:srgbClr val="C55A1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0" name="OIM 15"/>
            <p:cNvSpPr txBox="1"/>
            <p:nvPr/>
          </p:nvSpPr>
          <p:spPr>
            <a:xfrm>
              <a:off x="0" y="12341"/>
              <a:ext cx="881011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OIM 15</a:t>
              </a:r>
            </a:p>
          </p:txBody>
        </p:sp>
      </p:grpSp>
      <p:sp>
        <p:nvSpPr>
          <p:cNvPr id="332" name="SEMENTARA SEBAGAI…"/>
          <p:cNvSpPr txBox="1"/>
          <p:nvPr/>
        </p:nvSpPr>
        <p:spPr>
          <a:xfrm>
            <a:off x="9639948" y="2585064"/>
            <a:ext cx="2349348" cy="650239"/>
          </a:xfrm>
          <a:prstGeom prst="rect">
            <a:avLst/>
          </a:prstGeom>
          <a:solidFill>
            <a:schemeClr val="accent2"/>
          </a:solidFill>
          <a:ln w="25400">
            <a:solidFill>
              <a:srgbClr val="AD5B24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SEMENTARA SEBAGAI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PEMBIMNING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UB KK MCS"/>
          <p:cNvSpPr txBox="1"/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SUB KK MCS</a:t>
            </a:r>
          </a:p>
        </p:txBody>
      </p:sp>
      <p:sp>
        <p:nvSpPr>
          <p:cNvPr id="335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6" name="Slide Number"/>
          <p:cNvSpPr txBox="1"/>
          <p:nvPr>
            <p:ph type="sldNum" sz="quarter" idx="4294967295"/>
          </p:nvPr>
        </p:nvSpPr>
        <p:spPr>
          <a:xfrm>
            <a:off x="5950687" y="6546573"/>
            <a:ext cx="290621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Box 4"/>
          <p:cNvSpPr txBox="1"/>
          <p:nvPr>
            <p:ph type="sldNum" sz="quarter" idx="4294967295"/>
          </p:nvPr>
        </p:nvSpPr>
        <p:spPr>
          <a:xfrm>
            <a:off x="5950687" y="6546573"/>
            <a:ext cx="290621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9" name="Content Placeholder 1"/>
          <p:cNvSpPr txBox="1"/>
          <p:nvPr>
            <p:ph type="body" idx="1"/>
          </p:nvPr>
        </p:nvSpPr>
        <p:spPr>
          <a:xfrm>
            <a:off x="745353" y="795128"/>
            <a:ext cx="10678022" cy="563424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0" name="Title 2"/>
          <p:cNvSpPr txBox="1"/>
          <p:nvPr>
            <p:ph type="title"/>
          </p:nvPr>
        </p:nvSpPr>
        <p:spPr>
          <a:xfrm>
            <a:off x="3472665" y="-3744"/>
            <a:ext cx="8719334" cy="579600"/>
          </a:xfrm>
          <a:prstGeom prst="rect">
            <a:avLst/>
          </a:prstGeom>
        </p:spPr>
        <p:txBody>
          <a:bodyPr/>
          <a:lstStyle/>
          <a:p>
            <a:pPr/>
            <a:r>
              <a:t>SUB KK MCS </a:t>
            </a:r>
          </a:p>
        </p:txBody>
      </p:sp>
      <p:grpSp>
        <p:nvGrpSpPr>
          <p:cNvPr id="354" name="Diagram 3"/>
          <p:cNvGrpSpPr/>
          <p:nvPr/>
        </p:nvGrpSpPr>
        <p:grpSpPr>
          <a:xfrm>
            <a:off x="381000" y="761999"/>
            <a:ext cx="11430000" cy="3327402"/>
            <a:chOff x="0" y="89039"/>
            <a:chExt cx="11430000" cy="3327401"/>
          </a:xfrm>
        </p:grpSpPr>
        <p:sp>
          <p:nvSpPr>
            <p:cNvPr id="341" name="Rounded Rectangle"/>
            <p:cNvSpPr/>
            <p:nvPr/>
          </p:nvSpPr>
          <p:spPr>
            <a:xfrm>
              <a:off x="0" y="89039"/>
              <a:ext cx="11430000" cy="1474473"/>
            </a:xfrm>
            <a:prstGeom prst="roundRect">
              <a:avLst>
                <a:gd name="adj" fmla="val 10000"/>
              </a:avLst>
            </a:prstGeom>
            <a:solidFill>
              <a:srgbClr val="D0DEEF">
                <a:alpha val="90000"/>
              </a:srgbClr>
            </a:solidFill>
            <a:ln w="12700" cap="flat">
              <a:solidFill>
                <a:srgbClr val="D0DEEF">
                  <a:alpha val="90000"/>
                </a:srgb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42" name="Rounded Rectangle"/>
            <p:cNvSpPr/>
            <p:nvPr/>
          </p:nvSpPr>
          <p:spPr>
            <a:xfrm>
              <a:off x="1372909" y="336435"/>
              <a:ext cx="1652552" cy="1081280"/>
            </a:xfrm>
            <a:prstGeom prst="roundRect">
              <a:avLst>
                <a:gd name="adj" fmla="val 10000"/>
              </a:avLst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grpSp>
          <p:nvGrpSpPr>
            <p:cNvPr id="345" name="Group"/>
            <p:cNvGrpSpPr/>
            <p:nvPr/>
          </p:nvGrpSpPr>
          <p:grpSpPr>
            <a:xfrm>
              <a:off x="1372909" y="1614309"/>
              <a:ext cx="1652553" cy="1802133"/>
              <a:chOff x="-1" y="0"/>
              <a:chExt cx="1652551" cy="1802132"/>
            </a:xfrm>
          </p:grpSpPr>
          <p:sp>
            <p:nvSpPr>
              <p:cNvPr id="343" name="Shape"/>
              <p:cNvSpPr/>
              <p:nvPr/>
            </p:nvSpPr>
            <p:spPr>
              <a:xfrm rot="10800000">
                <a:off x="-2" y="-1"/>
                <a:ext cx="1652553" cy="1802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68" y="0"/>
                    </a:moveTo>
                    <a:lnTo>
                      <a:pt x="19332" y="0"/>
                    </a:lnTo>
                    <a:cubicBezTo>
                      <a:pt x="20585" y="0"/>
                      <a:pt x="21600" y="931"/>
                      <a:pt x="21600" y="208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080"/>
                    </a:lnTo>
                    <a:cubicBezTo>
                      <a:pt x="0" y="931"/>
                      <a:pt x="1015" y="0"/>
                      <a:pt x="22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4" name="INDRAWATI (IWI)"/>
              <p:cNvSpPr txBox="1"/>
              <p:nvPr/>
            </p:nvSpPr>
            <p:spPr>
              <a:xfrm>
                <a:off x="50821" y="-1"/>
                <a:ext cx="1550909" cy="7244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0904" tIns="120904" rIns="120904" bIns="120904" numCol="1" anchor="t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INDRAWATI (IWI)</a:t>
                </a:r>
              </a:p>
            </p:txBody>
          </p:sp>
        </p:grpSp>
        <p:sp>
          <p:nvSpPr>
            <p:cNvPr id="346" name="Rounded Rectangle"/>
            <p:cNvSpPr/>
            <p:nvPr/>
          </p:nvSpPr>
          <p:spPr>
            <a:xfrm>
              <a:off x="3533615" y="298335"/>
              <a:ext cx="1652552" cy="1081280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grpSp>
          <p:nvGrpSpPr>
            <p:cNvPr id="349" name="Group"/>
            <p:cNvGrpSpPr/>
            <p:nvPr/>
          </p:nvGrpSpPr>
          <p:grpSpPr>
            <a:xfrm>
              <a:off x="3533614" y="1576209"/>
              <a:ext cx="1652554" cy="1802132"/>
              <a:chOff x="-1" y="0"/>
              <a:chExt cx="1652552" cy="1802131"/>
            </a:xfrm>
          </p:grpSpPr>
          <p:sp>
            <p:nvSpPr>
              <p:cNvPr id="347" name="Shape"/>
              <p:cNvSpPr/>
              <p:nvPr/>
            </p:nvSpPr>
            <p:spPr>
              <a:xfrm rot="10800000">
                <a:off x="-2" y="-1"/>
                <a:ext cx="1652554" cy="1802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68" y="0"/>
                    </a:moveTo>
                    <a:lnTo>
                      <a:pt x="19332" y="0"/>
                    </a:lnTo>
                    <a:cubicBezTo>
                      <a:pt x="20585" y="0"/>
                      <a:pt x="21600" y="931"/>
                      <a:pt x="21600" y="208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080"/>
                    </a:lnTo>
                    <a:cubicBezTo>
                      <a:pt x="0" y="931"/>
                      <a:pt x="1015" y="0"/>
                      <a:pt x="22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8" name="MAYA ARIYANTI (MYY)"/>
              <p:cNvSpPr txBox="1"/>
              <p:nvPr/>
            </p:nvSpPr>
            <p:spPr>
              <a:xfrm>
                <a:off x="50820" y="-1"/>
                <a:ext cx="1550909" cy="9530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0904" tIns="120904" rIns="120904" bIns="120904" numCol="1" anchor="t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MAYA ARIYANTI (MYY)</a:t>
                </a:r>
              </a:p>
            </p:txBody>
          </p:sp>
        </p:grpSp>
        <p:sp>
          <p:nvSpPr>
            <p:cNvPr id="350" name="Rounded Rectangle"/>
            <p:cNvSpPr/>
            <p:nvPr/>
          </p:nvSpPr>
          <p:spPr>
            <a:xfrm>
              <a:off x="5926332" y="260235"/>
              <a:ext cx="1652551" cy="1081280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grpSp>
          <p:nvGrpSpPr>
            <p:cNvPr id="353" name="Group"/>
            <p:cNvGrpSpPr/>
            <p:nvPr/>
          </p:nvGrpSpPr>
          <p:grpSpPr>
            <a:xfrm>
              <a:off x="5926330" y="1538109"/>
              <a:ext cx="1652553" cy="1802132"/>
              <a:chOff x="-1" y="0"/>
              <a:chExt cx="1652551" cy="1802131"/>
            </a:xfrm>
          </p:grpSpPr>
          <p:sp>
            <p:nvSpPr>
              <p:cNvPr id="351" name="Shape"/>
              <p:cNvSpPr/>
              <p:nvPr/>
            </p:nvSpPr>
            <p:spPr>
              <a:xfrm rot="10800000">
                <a:off x="-2" y="-1"/>
                <a:ext cx="1652553" cy="1802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68" y="0"/>
                    </a:moveTo>
                    <a:lnTo>
                      <a:pt x="19332" y="0"/>
                    </a:lnTo>
                    <a:cubicBezTo>
                      <a:pt x="20585" y="0"/>
                      <a:pt x="21600" y="931"/>
                      <a:pt x="21600" y="208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080"/>
                    </a:lnTo>
                    <a:cubicBezTo>
                      <a:pt x="0" y="931"/>
                      <a:pt x="1015" y="0"/>
                      <a:pt x="22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2" name="ACHMAD MANSYUR ALI SUYANTO (ACY)"/>
              <p:cNvSpPr txBox="1"/>
              <p:nvPr/>
            </p:nvSpPr>
            <p:spPr>
              <a:xfrm>
                <a:off x="50820" y="-1"/>
                <a:ext cx="1550909" cy="11816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0904" tIns="120904" rIns="120904" bIns="120904" numCol="1" anchor="t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ACHMAD MANSYUR ALI SUYANTO (ACY)</a:t>
                </a:r>
              </a:p>
            </p:txBody>
          </p:sp>
        </p:grpSp>
      </p:grpSp>
      <p:graphicFrame>
        <p:nvGraphicFramePr>
          <p:cNvPr id="355" name="Table 10"/>
          <p:cNvGraphicFramePr/>
          <p:nvPr/>
        </p:nvGraphicFramePr>
        <p:xfrm>
          <a:off x="838200" y="4262120"/>
          <a:ext cx="3886200" cy="259588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762000"/>
                <a:gridCol w="3124200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KODE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TOPIK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MKT1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MARKETING STRATEGY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MKT2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CONSUMER BEHAVIOR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MKT3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MARKET ANALYSIS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MKT4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ADOPTION MODEL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MKT5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CRM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MKT6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SOCIAL MEDIA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graphicFrame>
        <p:nvGraphicFramePr>
          <p:cNvPr id="356" name="Table 11"/>
          <p:cNvGraphicFramePr/>
          <p:nvPr/>
        </p:nvGraphicFramePr>
        <p:xfrm>
          <a:off x="5257800" y="4267200"/>
          <a:ext cx="6400800" cy="259588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676400"/>
                <a:gridCol w="4724400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KODE DOSEN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KODE TOPIK 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MCS1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MKT4, MKT2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MCS2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MKT1, MKT3, MKT5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MCS3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MKT1, MKT 2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MCS4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MKT1, MKT4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grpSp>
        <p:nvGrpSpPr>
          <p:cNvPr id="359" name="Wave 12"/>
          <p:cNvGrpSpPr/>
          <p:nvPr/>
        </p:nvGrpSpPr>
        <p:grpSpPr>
          <a:xfrm>
            <a:off x="4223790" y="3456767"/>
            <a:ext cx="881012" cy="382844"/>
            <a:chOff x="0" y="4"/>
            <a:chExt cx="881010" cy="382843"/>
          </a:xfrm>
        </p:grpSpPr>
        <p:sp>
          <p:nvSpPr>
            <p:cNvPr id="357" name="Shape"/>
            <p:cNvSpPr/>
            <p:nvPr/>
          </p:nvSpPr>
          <p:spPr>
            <a:xfrm>
              <a:off x="0" y="4"/>
              <a:ext cx="881011" cy="38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514" fill="norm" stroke="1" extrusionOk="0">
                  <a:moveTo>
                    <a:pt x="0" y="1641"/>
                  </a:moveTo>
                  <a:cubicBezTo>
                    <a:pt x="7200" y="-4043"/>
                    <a:pt x="14400" y="7325"/>
                    <a:pt x="21600" y="1641"/>
                  </a:cubicBezTo>
                  <a:lnTo>
                    <a:pt x="21600" y="11873"/>
                  </a:lnTo>
                  <a:cubicBezTo>
                    <a:pt x="14400" y="17557"/>
                    <a:pt x="7200" y="6189"/>
                    <a:pt x="0" y="11873"/>
                  </a:cubicBezTo>
                  <a:close/>
                </a:path>
              </a:pathLst>
            </a:custGeom>
            <a:solidFill>
              <a:srgbClr val="C55A1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8" name="MCS2"/>
            <p:cNvSpPr txBox="1"/>
            <p:nvPr/>
          </p:nvSpPr>
          <p:spPr>
            <a:xfrm>
              <a:off x="0" y="12341"/>
              <a:ext cx="881011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MCS2</a:t>
              </a:r>
            </a:p>
          </p:txBody>
        </p:sp>
      </p:grpSp>
      <p:grpSp>
        <p:nvGrpSpPr>
          <p:cNvPr id="362" name="Wave 13"/>
          <p:cNvGrpSpPr/>
          <p:nvPr/>
        </p:nvGrpSpPr>
        <p:grpSpPr>
          <a:xfrm>
            <a:off x="2159944" y="3420831"/>
            <a:ext cx="881012" cy="382843"/>
            <a:chOff x="0" y="4"/>
            <a:chExt cx="881010" cy="382842"/>
          </a:xfrm>
        </p:grpSpPr>
        <p:sp>
          <p:nvSpPr>
            <p:cNvPr id="360" name="Shape"/>
            <p:cNvSpPr/>
            <p:nvPr/>
          </p:nvSpPr>
          <p:spPr>
            <a:xfrm>
              <a:off x="0" y="4"/>
              <a:ext cx="881011" cy="38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514" fill="norm" stroke="1" extrusionOk="0">
                  <a:moveTo>
                    <a:pt x="0" y="1641"/>
                  </a:moveTo>
                  <a:cubicBezTo>
                    <a:pt x="7200" y="-4043"/>
                    <a:pt x="14400" y="7325"/>
                    <a:pt x="21600" y="1641"/>
                  </a:cubicBezTo>
                  <a:lnTo>
                    <a:pt x="21600" y="11873"/>
                  </a:lnTo>
                  <a:cubicBezTo>
                    <a:pt x="14400" y="17557"/>
                    <a:pt x="7200" y="6189"/>
                    <a:pt x="0" y="11873"/>
                  </a:cubicBezTo>
                  <a:close/>
                </a:path>
              </a:pathLst>
            </a:custGeom>
            <a:solidFill>
              <a:srgbClr val="C55A1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1" name="MCS1"/>
            <p:cNvSpPr txBox="1"/>
            <p:nvPr/>
          </p:nvSpPr>
          <p:spPr>
            <a:xfrm>
              <a:off x="0" y="12341"/>
              <a:ext cx="881011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MCS1</a:t>
              </a:r>
            </a:p>
          </p:txBody>
        </p:sp>
      </p:grpSp>
      <p:grpSp>
        <p:nvGrpSpPr>
          <p:cNvPr id="365" name="Wave 15"/>
          <p:cNvGrpSpPr/>
          <p:nvPr/>
        </p:nvGrpSpPr>
        <p:grpSpPr>
          <a:xfrm>
            <a:off x="6809564" y="3456767"/>
            <a:ext cx="881012" cy="382844"/>
            <a:chOff x="0" y="4"/>
            <a:chExt cx="881010" cy="382842"/>
          </a:xfrm>
        </p:grpSpPr>
        <p:sp>
          <p:nvSpPr>
            <p:cNvPr id="363" name="Shape"/>
            <p:cNvSpPr/>
            <p:nvPr/>
          </p:nvSpPr>
          <p:spPr>
            <a:xfrm>
              <a:off x="0" y="4"/>
              <a:ext cx="881011" cy="38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514" fill="norm" stroke="1" extrusionOk="0">
                  <a:moveTo>
                    <a:pt x="0" y="1641"/>
                  </a:moveTo>
                  <a:cubicBezTo>
                    <a:pt x="7200" y="-4043"/>
                    <a:pt x="14400" y="7325"/>
                    <a:pt x="21600" y="1641"/>
                  </a:cubicBezTo>
                  <a:lnTo>
                    <a:pt x="21600" y="11873"/>
                  </a:lnTo>
                  <a:cubicBezTo>
                    <a:pt x="14400" y="17557"/>
                    <a:pt x="7200" y="6189"/>
                    <a:pt x="0" y="11873"/>
                  </a:cubicBezTo>
                  <a:close/>
                </a:path>
              </a:pathLst>
            </a:custGeom>
            <a:solidFill>
              <a:srgbClr val="C55A1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4" name="MCS5"/>
            <p:cNvSpPr txBox="1"/>
            <p:nvPr/>
          </p:nvSpPr>
          <p:spPr>
            <a:xfrm>
              <a:off x="0" y="12341"/>
              <a:ext cx="881011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MCS3</a:t>
              </a:r>
            </a:p>
          </p:txBody>
        </p:sp>
      </p:grpSp>
      <p:sp>
        <p:nvSpPr>
          <p:cNvPr id="366" name="Rounded Rectangle"/>
          <p:cNvSpPr/>
          <p:nvPr/>
        </p:nvSpPr>
        <p:spPr>
          <a:xfrm>
            <a:off x="8415532" y="970223"/>
            <a:ext cx="1652551" cy="1081279"/>
          </a:xfrm>
          <a:prstGeom prst="roundRect">
            <a:avLst>
              <a:gd name="adj" fmla="val 10000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369" name="Group"/>
          <p:cNvGrpSpPr/>
          <p:nvPr/>
        </p:nvGrpSpPr>
        <p:grpSpPr>
          <a:xfrm>
            <a:off x="8415530" y="2248097"/>
            <a:ext cx="1652553" cy="1802134"/>
            <a:chOff x="-1" y="0"/>
            <a:chExt cx="1652551" cy="1802132"/>
          </a:xfrm>
        </p:grpSpPr>
        <p:sp>
          <p:nvSpPr>
            <p:cNvPr id="367" name="Shape"/>
            <p:cNvSpPr/>
            <p:nvPr/>
          </p:nvSpPr>
          <p:spPr>
            <a:xfrm rot="10800000">
              <a:off x="-2" y="-1"/>
              <a:ext cx="1652553" cy="1802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68" y="0"/>
                  </a:moveTo>
                  <a:lnTo>
                    <a:pt x="19332" y="0"/>
                  </a:lnTo>
                  <a:cubicBezTo>
                    <a:pt x="20585" y="0"/>
                    <a:pt x="21600" y="931"/>
                    <a:pt x="21600" y="208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080"/>
                  </a:lnTo>
                  <a:cubicBezTo>
                    <a:pt x="0" y="931"/>
                    <a:pt x="1015" y="0"/>
                    <a:pt x="226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ts val="700"/>
                </a:spcBef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8" name="TEGUH WIDODO (TGW)"/>
            <p:cNvSpPr txBox="1"/>
            <p:nvPr/>
          </p:nvSpPr>
          <p:spPr>
            <a:xfrm>
              <a:off x="50820" y="-1"/>
              <a:ext cx="1550909" cy="10525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35128" tIns="135128" rIns="135128" bIns="135128" numCol="1" anchor="t">
              <a:spAutoFit/>
            </a:bodyPr>
            <a:lstStyle>
              <a:lvl1pPr algn="ctr" defTabSz="844550">
                <a:lnSpc>
                  <a:spcPct val="90000"/>
                </a:lnSpc>
                <a:spcBef>
                  <a:spcPts val="700"/>
                </a:spcBef>
                <a:defRPr sz="1900">
                  <a:solidFill>
                    <a:srgbClr val="FFFFFF"/>
                  </a:solidFill>
                </a:defRPr>
              </a:lvl1pPr>
            </a:lstStyle>
            <a:p>
              <a:pPr/>
              <a:r>
                <a:t>TEGUH WIDODO (TGW)</a:t>
              </a:r>
            </a:p>
          </p:txBody>
        </p:sp>
      </p:grpSp>
      <p:grpSp>
        <p:nvGrpSpPr>
          <p:cNvPr id="372" name="Wave 12"/>
          <p:cNvGrpSpPr/>
          <p:nvPr/>
        </p:nvGrpSpPr>
        <p:grpSpPr>
          <a:xfrm>
            <a:off x="8922790" y="3484583"/>
            <a:ext cx="881012" cy="382844"/>
            <a:chOff x="0" y="4"/>
            <a:chExt cx="881010" cy="382843"/>
          </a:xfrm>
        </p:grpSpPr>
        <p:sp>
          <p:nvSpPr>
            <p:cNvPr id="370" name="Shape"/>
            <p:cNvSpPr/>
            <p:nvPr/>
          </p:nvSpPr>
          <p:spPr>
            <a:xfrm>
              <a:off x="0" y="4"/>
              <a:ext cx="881011" cy="38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514" fill="norm" stroke="1" extrusionOk="0">
                  <a:moveTo>
                    <a:pt x="0" y="1641"/>
                  </a:moveTo>
                  <a:cubicBezTo>
                    <a:pt x="7200" y="-4043"/>
                    <a:pt x="14400" y="7325"/>
                    <a:pt x="21600" y="1641"/>
                  </a:cubicBezTo>
                  <a:lnTo>
                    <a:pt x="21600" y="11873"/>
                  </a:lnTo>
                  <a:cubicBezTo>
                    <a:pt x="14400" y="17557"/>
                    <a:pt x="7200" y="6189"/>
                    <a:pt x="0" y="11873"/>
                  </a:cubicBezTo>
                  <a:close/>
                </a:path>
              </a:pathLst>
            </a:custGeom>
            <a:solidFill>
              <a:srgbClr val="C55A1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1" name="MCS2"/>
            <p:cNvSpPr txBox="1"/>
            <p:nvPr/>
          </p:nvSpPr>
          <p:spPr>
            <a:xfrm>
              <a:off x="0" y="12341"/>
              <a:ext cx="881011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MCS4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Box 9"/>
          <p:cNvSpPr txBox="1"/>
          <p:nvPr>
            <p:ph type="sldNum" sz="quarter" idx="4294967295"/>
          </p:nvPr>
        </p:nvSpPr>
        <p:spPr>
          <a:xfrm>
            <a:off x="5950687" y="6546573"/>
            <a:ext cx="290621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5" name="TextBox 34"/>
          <p:cNvSpPr txBox="1"/>
          <p:nvPr/>
        </p:nvSpPr>
        <p:spPr>
          <a:xfrm>
            <a:off x="5006849" y="3149065"/>
            <a:ext cx="6181056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800">
                <a:solidFill>
                  <a:srgbClr val="5966FF"/>
                </a:solidFill>
                <a:latin typeface="Adobe Heiti Std R"/>
                <a:ea typeface="Adobe Heiti Std R"/>
                <a:cs typeface="Adobe Heiti Std R"/>
                <a:sym typeface="Adobe Heiti Std R"/>
              </a:defRPr>
            </a:lvl1pPr>
          </a:lstStyle>
          <a:p>
            <a:pPr/>
            <a:r>
              <a:t>TERIMA KASIH….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VISI &amp; MISI KK IBM"/>
          <p:cNvSpPr txBox="1"/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VISI &amp; MISI KK IBM</a:t>
            </a:r>
          </a:p>
        </p:txBody>
      </p:sp>
      <p:sp>
        <p:nvSpPr>
          <p:cNvPr id="193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lide Number"/>
          <p:cNvSpPr txBox="1"/>
          <p:nvPr>
            <p:ph type="sldNum" sz="quarter" idx="4294967295"/>
          </p:nvPr>
        </p:nvSpPr>
        <p:spPr>
          <a:xfrm>
            <a:off x="5997307" y="6546573"/>
            <a:ext cx="197380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4"/>
          <p:cNvSpPr txBox="1"/>
          <p:nvPr>
            <p:ph type="sldNum" sz="quarter" idx="4294967295"/>
          </p:nvPr>
        </p:nvSpPr>
        <p:spPr>
          <a:xfrm>
            <a:off x="5997307" y="6546573"/>
            <a:ext cx="197380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7" name="Content Placeholder 1"/>
          <p:cNvSpPr txBox="1"/>
          <p:nvPr>
            <p:ph type="body" sz="quarter" idx="1"/>
          </p:nvPr>
        </p:nvSpPr>
        <p:spPr>
          <a:xfrm>
            <a:off x="4267200" y="3483664"/>
            <a:ext cx="7537175" cy="2024272"/>
          </a:xfrm>
          <a:prstGeom prst="rect">
            <a:avLst/>
          </a:prstGeom>
        </p:spPr>
        <p:txBody>
          <a:bodyPr/>
          <a:lstStyle/>
          <a:p>
            <a:pPr marL="282178" indent="-282178" defTabSz="722376">
              <a:spcBef>
                <a:spcPts val="700"/>
              </a:spcBef>
              <a:defRPr b="0" sz="1400"/>
            </a:pPr>
            <a:r>
              <a:t>Pengajaran : Menghasilkan lulusan di bidang teknologi informasi, manajemen pemasaran, dan manajemen operasi bagi kebutuhan industri telekomunikasi, media, dan kreatif.</a:t>
            </a:r>
          </a:p>
          <a:p>
            <a:pPr marL="282178" indent="-282178" defTabSz="722376">
              <a:spcBef>
                <a:spcPts val="700"/>
              </a:spcBef>
              <a:defRPr b="0" sz="1400"/>
            </a:pPr>
            <a:r>
              <a:t>Riset: Menghasilkan riset yang aplikatif dibidang teknologi informasi, manajemen pemasaran, dan manajemen operasi bagi kebutuhan industri telekomunikasi, media, dan kreatif</a:t>
            </a:r>
          </a:p>
          <a:p>
            <a:pPr marL="282178" indent="-282178" defTabSz="722376">
              <a:spcBef>
                <a:spcPts val="700"/>
              </a:spcBef>
              <a:defRPr b="0" sz="1400"/>
            </a:pPr>
            <a:r>
              <a:t>Pengabdian Masyarakat: Mengaplikasikan pengetahuan dibidang teknologi informasi, manajemen pemasaran, dan manajemen operasi bagi kebutuhan industri telekomunikasi, media, dan kreatif</a:t>
            </a:r>
          </a:p>
        </p:txBody>
      </p:sp>
      <p:sp>
        <p:nvSpPr>
          <p:cNvPr id="198" name="Title 2"/>
          <p:cNvSpPr txBox="1"/>
          <p:nvPr>
            <p:ph type="title"/>
          </p:nvPr>
        </p:nvSpPr>
        <p:spPr>
          <a:xfrm>
            <a:off x="3472665" y="-3744"/>
            <a:ext cx="8719334" cy="579600"/>
          </a:xfrm>
          <a:prstGeom prst="rect">
            <a:avLst/>
          </a:prstGeom>
        </p:spPr>
        <p:txBody>
          <a:bodyPr/>
          <a:lstStyle/>
          <a:p>
            <a:pPr/>
            <a:r>
              <a:t>VISI, MISI &amp; TUJUAN</a:t>
            </a:r>
          </a:p>
        </p:txBody>
      </p:sp>
      <p:grpSp>
        <p:nvGrpSpPr>
          <p:cNvPr id="201" name="Rectangle 3"/>
          <p:cNvGrpSpPr/>
          <p:nvPr/>
        </p:nvGrpSpPr>
        <p:grpSpPr>
          <a:xfrm>
            <a:off x="586152" y="3581400"/>
            <a:ext cx="1828802" cy="609600"/>
            <a:chOff x="0" y="0"/>
            <a:chExt cx="1828800" cy="609600"/>
          </a:xfrm>
        </p:grpSpPr>
        <p:sp>
          <p:nvSpPr>
            <p:cNvPr id="199" name="Rectangle"/>
            <p:cNvSpPr/>
            <p:nvPr/>
          </p:nvSpPr>
          <p:spPr>
            <a:xfrm>
              <a:off x="0" y="0"/>
              <a:ext cx="1828801" cy="60960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0" name="Tujuan"/>
            <p:cNvSpPr txBox="1"/>
            <p:nvPr/>
          </p:nvSpPr>
          <p:spPr>
            <a:xfrm>
              <a:off x="0" y="125730"/>
              <a:ext cx="1828801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Tujuan</a:t>
              </a:r>
            </a:p>
          </p:txBody>
        </p:sp>
      </p:grpSp>
      <p:sp>
        <p:nvSpPr>
          <p:cNvPr id="202" name="Content Placeholder 1"/>
          <p:cNvSpPr txBox="1"/>
          <p:nvPr/>
        </p:nvSpPr>
        <p:spPr>
          <a:xfrm>
            <a:off x="4267200" y="795131"/>
            <a:ext cx="7156175" cy="1318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</a:lvl1pPr>
          </a:lstStyle>
          <a:p>
            <a:pPr/>
            <a:r>
              <a:t>Menjadi kelompok keahlian yang mendukung fakultas ekonomi &amp; bisinis yang terkenal secara international pada tahun 2020 berdasarkan pengembangan ilmu pengetahuan &amp; aplikasi teknology informasi, manajemen pemasaran dan manajemen operasional yang berkontribusi maksimal bagi pengembangan martabat bangsa</a:t>
            </a:r>
          </a:p>
        </p:txBody>
      </p:sp>
      <p:grpSp>
        <p:nvGrpSpPr>
          <p:cNvPr id="205" name="Rectangle 17"/>
          <p:cNvGrpSpPr/>
          <p:nvPr/>
        </p:nvGrpSpPr>
        <p:grpSpPr>
          <a:xfrm>
            <a:off x="609600" y="1043354"/>
            <a:ext cx="1828800" cy="609602"/>
            <a:chOff x="0" y="0"/>
            <a:chExt cx="1828800" cy="609601"/>
          </a:xfrm>
        </p:grpSpPr>
        <p:sp>
          <p:nvSpPr>
            <p:cNvPr id="203" name="Rectangle"/>
            <p:cNvSpPr/>
            <p:nvPr/>
          </p:nvSpPr>
          <p:spPr>
            <a:xfrm>
              <a:off x="0" y="-1"/>
              <a:ext cx="1828800" cy="609603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4" name="Visi"/>
            <p:cNvSpPr txBox="1"/>
            <p:nvPr/>
          </p:nvSpPr>
          <p:spPr>
            <a:xfrm>
              <a:off x="0" y="125730"/>
              <a:ext cx="1828800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Visi</a:t>
              </a:r>
            </a:p>
          </p:txBody>
        </p:sp>
      </p:grpSp>
      <p:sp>
        <p:nvSpPr>
          <p:cNvPr id="206" name="Content Placeholder 1"/>
          <p:cNvSpPr txBox="1"/>
          <p:nvPr/>
        </p:nvSpPr>
        <p:spPr>
          <a:xfrm>
            <a:off x="4419600" y="2280136"/>
            <a:ext cx="7156175" cy="1078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</a:lvl1pPr>
          </a:lstStyle>
          <a:p>
            <a:pPr/>
            <a:r>
              <a:t>Mengembangkan, memanfaatkan, dan menyebarkan ilmu pengetahuan terdepan berdasarkan hasil kajian dan penelitian pada bidang teknologi informasi, manajemen pemasaran dan manajemen operasi.</a:t>
            </a:r>
          </a:p>
        </p:txBody>
      </p:sp>
      <p:grpSp>
        <p:nvGrpSpPr>
          <p:cNvPr id="209" name="Rectangle 19"/>
          <p:cNvGrpSpPr/>
          <p:nvPr/>
        </p:nvGrpSpPr>
        <p:grpSpPr>
          <a:xfrm>
            <a:off x="615460" y="2362193"/>
            <a:ext cx="1828802" cy="609602"/>
            <a:chOff x="0" y="0"/>
            <a:chExt cx="1828800" cy="609601"/>
          </a:xfrm>
        </p:grpSpPr>
        <p:sp>
          <p:nvSpPr>
            <p:cNvPr id="207" name="Rectangle"/>
            <p:cNvSpPr/>
            <p:nvPr/>
          </p:nvSpPr>
          <p:spPr>
            <a:xfrm>
              <a:off x="0" y="-1"/>
              <a:ext cx="1828801" cy="609603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8" name="Misi"/>
            <p:cNvSpPr txBox="1"/>
            <p:nvPr/>
          </p:nvSpPr>
          <p:spPr>
            <a:xfrm>
              <a:off x="0" y="125730"/>
              <a:ext cx="1828801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Misi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TRUKTUR ORGANISASI"/>
          <p:cNvSpPr txBox="1"/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STRUKTUR ORGANISASI </a:t>
            </a:r>
          </a:p>
        </p:txBody>
      </p:sp>
      <p:sp>
        <p:nvSpPr>
          <p:cNvPr id="212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Number"/>
          <p:cNvSpPr txBox="1"/>
          <p:nvPr>
            <p:ph type="sldNum" sz="quarter" idx="4294967295"/>
          </p:nvPr>
        </p:nvSpPr>
        <p:spPr>
          <a:xfrm>
            <a:off x="5997307" y="6546573"/>
            <a:ext cx="197380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Box 4"/>
          <p:cNvSpPr txBox="1"/>
          <p:nvPr>
            <p:ph type="sldNum" sz="quarter" idx="4294967295"/>
          </p:nvPr>
        </p:nvSpPr>
        <p:spPr>
          <a:xfrm>
            <a:off x="5997307" y="6546573"/>
            <a:ext cx="197380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6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0765" y="3715572"/>
            <a:ext cx="1905002" cy="2532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Content Placeholder 13" descr="Content Placeholder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82200" y="975373"/>
            <a:ext cx="1993565" cy="2682227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itle 2"/>
          <p:cNvSpPr txBox="1"/>
          <p:nvPr>
            <p:ph type="title"/>
          </p:nvPr>
        </p:nvSpPr>
        <p:spPr>
          <a:xfrm>
            <a:off x="3472665" y="-3744"/>
            <a:ext cx="8719334" cy="579600"/>
          </a:xfrm>
          <a:prstGeom prst="rect">
            <a:avLst/>
          </a:prstGeom>
        </p:spPr>
        <p:txBody>
          <a:bodyPr/>
          <a:lstStyle/>
          <a:p>
            <a:pPr/>
            <a:r>
              <a:t>ORGANIZATIONAL   STRUCTURE</a:t>
            </a:r>
          </a:p>
        </p:txBody>
      </p:sp>
      <p:grpSp>
        <p:nvGrpSpPr>
          <p:cNvPr id="240" name="Group 3"/>
          <p:cNvGrpSpPr/>
          <p:nvPr/>
        </p:nvGrpSpPr>
        <p:grpSpPr>
          <a:xfrm>
            <a:off x="18803" y="1132146"/>
            <a:ext cx="10555416" cy="4583769"/>
            <a:chOff x="0" y="-1"/>
            <a:chExt cx="10555414" cy="4583768"/>
          </a:xfrm>
        </p:grpSpPr>
        <p:grpSp>
          <p:nvGrpSpPr>
            <p:cNvPr id="221" name="Rectangle 5"/>
            <p:cNvGrpSpPr/>
            <p:nvPr/>
          </p:nvGrpSpPr>
          <p:grpSpPr>
            <a:xfrm>
              <a:off x="5373812" y="-2"/>
              <a:ext cx="2286002" cy="1916453"/>
              <a:chOff x="0" y="0"/>
              <a:chExt cx="2286000" cy="1916452"/>
            </a:xfrm>
          </p:grpSpPr>
          <p:sp>
            <p:nvSpPr>
              <p:cNvPr id="219" name="Rectangle"/>
              <p:cNvSpPr/>
              <p:nvPr/>
            </p:nvSpPr>
            <p:spPr>
              <a:xfrm>
                <a:off x="0" y="-1"/>
                <a:ext cx="2286001" cy="191645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0" name="SUB KK OPERATION &amp; ICT MANAGEMENT…"/>
              <p:cNvSpPr txBox="1"/>
              <p:nvPr/>
            </p:nvSpPr>
            <p:spPr>
              <a:xfrm>
                <a:off x="0" y="512454"/>
                <a:ext cx="2286001" cy="8915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r>
                  <a:t>SUB KK OPERATION &amp; ICT MANAGEMENT</a:t>
                </a:r>
              </a:p>
              <a:p>
                <a:pPr algn="ctr">
                  <a:defRPr>
                    <a:solidFill>
                      <a:srgbClr val="FFFFFF"/>
                    </a:solidFill>
                  </a:defRPr>
                </a:pPr>
                <a:r>
                  <a:t>(OIM)</a:t>
                </a:r>
              </a:p>
            </p:txBody>
          </p:sp>
        </p:grpSp>
        <p:grpSp>
          <p:nvGrpSpPr>
            <p:cNvPr id="224" name="Rectangle 6"/>
            <p:cNvGrpSpPr/>
            <p:nvPr/>
          </p:nvGrpSpPr>
          <p:grpSpPr>
            <a:xfrm>
              <a:off x="5373812" y="2427504"/>
              <a:ext cx="2286002" cy="1788689"/>
              <a:chOff x="0" y="0"/>
              <a:chExt cx="2286000" cy="1788688"/>
            </a:xfrm>
          </p:grpSpPr>
          <p:sp>
            <p:nvSpPr>
              <p:cNvPr id="222" name="Rectangle"/>
              <p:cNvSpPr/>
              <p:nvPr/>
            </p:nvSpPr>
            <p:spPr>
              <a:xfrm>
                <a:off x="0" y="-1"/>
                <a:ext cx="2286001" cy="178869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3" name="SUB KK MARKETING &amp; CONSUMER STUDIES…"/>
              <p:cNvSpPr txBox="1"/>
              <p:nvPr/>
            </p:nvSpPr>
            <p:spPr>
              <a:xfrm>
                <a:off x="0" y="315222"/>
                <a:ext cx="2286001" cy="1158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r>
                  <a:t>SUB KK MARKETING &amp; CONSUMER STUDIES</a:t>
                </a:r>
              </a:p>
              <a:p>
                <a:pPr algn="ctr">
                  <a:defRPr>
                    <a:solidFill>
                      <a:srgbClr val="FFFFFF"/>
                    </a:solidFill>
                  </a:defRPr>
                </a:pPr>
                <a:r>
                  <a:t>(MCS)</a:t>
                </a:r>
              </a:p>
            </p:txBody>
          </p:sp>
        </p:grpSp>
        <p:sp>
          <p:nvSpPr>
            <p:cNvPr id="225" name="Elbow Connector 7"/>
            <p:cNvSpPr/>
            <p:nvPr/>
          </p:nvSpPr>
          <p:spPr>
            <a:xfrm flipH="1" rot="10800000">
              <a:off x="4644371" y="958225"/>
              <a:ext cx="729442" cy="95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226" name="Elbow Connector 8"/>
            <p:cNvSpPr/>
            <p:nvPr/>
          </p:nvSpPr>
          <p:spPr>
            <a:xfrm>
              <a:off x="4644371" y="1916449"/>
              <a:ext cx="729442" cy="1405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grpSp>
          <p:nvGrpSpPr>
            <p:cNvPr id="229" name="Oval 9"/>
            <p:cNvGrpSpPr/>
            <p:nvPr/>
          </p:nvGrpSpPr>
          <p:grpSpPr>
            <a:xfrm>
              <a:off x="7278813" y="730328"/>
              <a:ext cx="3276603" cy="1405399"/>
              <a:chOff x="0" y="0"/>
              <a:chExt cx="3276601" cy="1405398"/>
            </a:xfrm>
          </p:grpSpPr>
          <p:sp>
            <p:nvSpPr>
              <p:cNvPr id="227" name="Oval"/>
              <p:cNvSpPr/>
              <p:nvPr/>
            </p:nvSpPr>
            <p:spPr>
              <a:xfrm>
                <a:off x="0" y="-1"/>
                <a:ext cx="3276602" cy="1405400"/>
              </a:xfrm>
              <a:prstGeom prst="ellipse">
                <a:avLst/>
              </a:prstGeom>
              <a:solidFill>
                <a:srgbClr val="F4B183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8" name="RATIH HENDARYANI"/>
              <p:cNvSpPr txBox="1"/>
              <p:nvPr/>
            </p:nvSpPr>
            <p:spPr>
              <a:xfrm>
                <a:off x="479846" y="523627"/>
                <a:ext cx="2316910" cy="3581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RATIH HENDARYANI</a:t>
                </a:r>
              </a:p>
            </p:txBody>
          </p:sp>
        </p:grpSp>
        <p:grpSp>
          <p:nvGrpSpPr>
            <p:cNvPr id="232" name="Oval 10"/>
            <p:cNvGrpSpPr/>
            <p:nvPr/>
          </p:nvGrpSpPr>
          <p:grpSpPr>
            <a:xfrm>
              <a:off x="7143998" y="3178368"/>
              <a:ext cx="3276603" cy="1405399"/>
              <a:chOff x="0" y="0"/>
              <a:chExt cx="3276601" cy="1405398"/>
            </a:xfrm>
          </p:grpSpPr>
          <p:sp>
            <p:nvSpPr>
              <p:cNvPr id="230" name="Oval"/>
              <p:cNvSpPr/>
              <p:nvPr/>
            </p:nvSpPr>
            <p:spPr>
              <a:xfrm>
                <a:off x="0" y="-1"/>
                <a:ext cx="3276602" cy="1405400"/>
              </a:xfrm>
              <a:prstGeom prst="ellipse">
                <a:avLst/>
              </a:prstGeom>
              <a:solidFill>
                <a:srgbClr val="F4B183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1" name="INDIRA RACHMAWATI"/>
              <p:cNvSpPr txBox="1"/>
              <p:nvPr/>
            </p:nvSpPr>
            <p:spPr>
              <a:xfrm>
                <a:off x="479846" y="523627"/>
                <a:ext cx="2316910" cy="3581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INDIRA RACHMAWATI</a:t>
                </a:r>
              </a:p>
            </p:txBody>
          </p:sp>
        </p:grpSp>
        <p:pic>
          <p:nvPicPr>
            <p:cNvPr id="233" name="Picture 12" descr="Picture 12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6296" t="10276" r="5555" b="45000"/>
            <a:stretch>
              <a:fillRect/>
            </a:stretch>
          </p:blipFill>
          <p:spPr>
            <a:xfrm>
              <a:off x="347222" y="2245741"/>
              <a:ext cx="2823229" cy="1801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6" name="Rectangle 4"/>
            <p:cNvGrpSpPr/>
            <p:nvPr/>
          </p:nvGrpSpPr>
          <p:grpSpPr>
            <a:xfrm>
              <a:off x="2739372" y="1405395"/>
              <a:ext cx="1905002" cy="1022110"/>
              <a:chOff x="0" y="0"/>
              <a:chExt cx="1905000" cy="1022109"/>
            </a:xfrm>
          </p:grpSpPr>
          <p:sp>
            <p:nvSpPr>
              <p:cNvPr id="234" name="Rectangle"/>
              <p:cNvSpPr/>
              <p:nvPr/>
            </p:nvSpPr>
            <p:spPr>
              <a:xfrm>
                <a:off x="0" y="-1"/>
                <a:ext cx="1905001" cy="102211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5" name="KK IBM"/>
              <p:cNvSpPr txBox="1"/>
              <p:nvPr/>
            </p:nvSpPr>
            <p:spPr>
              <a:xfrm>
                <a:off x="0" y="331983"/>
                <a:ext cx="1905001" cy="3581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KK IBM</a:t>
                </a:r>
              </a:p>
            </p:txBody>
          </p:sp>
        </p:grpSp>
        <p:grpSp>
          <p:nvGrpSpPr>
            <p:cNvPr id="239" name="Oval 11"/>
            <p:cNvGrpSpPr/>
            <p:nvPr/>
          </p:nvGrpSpPr>
          <p:grpSpPr>
            <a:xfrm>
              <a:off x="0" y="1217017"/>
              <a:ext cx="3276603" cy="1405399"/>
              <a:chOff x="0" y="0"/>
              <a:chExt cx="3276601" cy="1405398"/>
            </a:xfrm>
          </p:grpSpPr>
          <p:sp>
            <p:nvSpPr>
              <p:cNvPr id="237" name="Oval"/>
              <p:cNvSpPr/>
              <p:nvPr/>
            </p:nvSpPr>
            <p:spPr>
              <a:xfrm>
                <a:off x="0" y="-1"/>
                <a:ext cx="3276602" cy="1405400"/>
              </a:xfrm>
              <a:prstGeom prst="ellipse">
                <a:avLst/>
              </a:prstGeom>
              <a:solidFill>
                <a:srgbClr val="F4B183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8" name="MAYA ARIYANTI"/>
              <p:cNvSpPr txBox="1"/>
              <p:nvPr/>
            </p:nvSpPr>
            <p:spPr>
              <a:xfrm>
                <a:off x="479846" y="523627"/>
                <a:ext cx="2316910" cy="3581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MAYA ARIYANTI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OAD MAP KK IBM"/>
          <p:cNvSpPr txBox="1"/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ROAD MAP KK IBM</a:t>
            </a:r>
          </a:p>
        </p:txBody>
      </p:sp>
      <p:sp>
        <p:nvSpPr>
          <p:cNvPr id="243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Slide Number"/>
          <p:cNvSpPr txBox="1"/>
          <p:nvPr>
            <p:ph type="sldNum" sz="quarter" idx="4294967295"/>
          </p:nvPr>
        </p:nvSpPr>
        <p:spPr>
          <a:xfrm>
            <a:off x="5997307" y="6546573"/>
            <a:ext cx="197380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Box 4"/>
          <p:cNvSpPr txBox="1"/>
          <p:nvPr>
            <p:ph type="sldNum" sz="quarter" idx="4294967295"/>
          </p:nvPr>
        </p:nvSpPr>
        <p:spPr>
          <a:xfrm>
            <a:off x="5997307" y="6546573"/>
            <a:ext cx="197380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247" name="Content Placeholder 4"/>
          <p:cNvGraphicFramePr/>
          <p:nvPr/>
        </p:nvGraphicFramePr>
        <p:xfrm>
          <a:off x="130052" y="-587238"/>
          <a:ext cx="11931892" cy="637202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33626"/>
                <a:gridCol w="1265357"/>
                <a:gridCol w="1553667"/>
                <a:gridCol w="1783595"/>
                <a:gridCol w="1580383"/>
                <a:gridCol w="1405168"/>
                <a:gridCol w="1259359"/>
                <a:gridCol w="1270033"/>
                <a:gridCol w="1280703"/>
              </a:tblGrid>
              <a:tr h="252993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52993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52993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577794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6400">
                <a:tc rowSpan="3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No.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4B18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BIDANG FOKUS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4B18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TEMA RISET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4B183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TOPIK RISET</a:t>
                      </a:r>
                    </a:p>
                  </a:txBody>
                  <a:tcPr marL="4775" marR="4775" marT="4775" marB="4775" anchor="b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4B183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064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gridSpan="6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TAHUN</a:t>
                      </a:r>
                    </a:p>
                  </a:txBody>
                  <a:tcPr marL="4775" marR="4775" marT="4775" marB="4775" anchor="b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4B183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064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2018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2019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2020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2021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2022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2023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4B183"/>
                    </a:solidFill>
                  </a:tcPr>
                </a:tc>
              </a:tr>
              <a:tr h="42788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1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Teknologi, Informasi &amp; Komputer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Sistem TIK e-Business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Mapping/Identification Big Data Analytics</a:t>
                      </a:r>
                    </a:p>
                  </a:txBody>
                  <a:tcPr marL="4775" marR="4775" marT="4775" marB="4775" anchor="b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Mapping/Identification Big Data Analytics</a:t>
                      </a:r>
                    </a:p>
                  </a:txBody>
                  <a:tcPr marL="4775" marR="4775" marT="4775" marB="4775" anchor="b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Evaluation Big Data Analytics</a:t>
                      </a:r>
                    </a:p>
                  </a:txBody>
                  <a:tcPr marL="4775" marR="4775" marT="4775" marB="4775" anchor="b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Developing Big Data Analytics</a:t>
                      </a:r>
                    </a:p>
                  </a:txBody>
                  <a:tcPr marL="4775" marR="4775" marT="4775" marB="4775" anchor="b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Integrating Big Data Analytics</a:t>
                      </a:r>
                    </a:p>
                  </a:txBody>
                  <a:tcPr marL="4775" marR="4775" marT="4775" marB="4775" anchor="b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Integrating Big Data Analytics</a:t>
                      </a:r>
                    </a:p>
                  </a:txBody>
                  <a:tcPr marL="4775" marR="4775" marT="4775" marB="4775" anchor="b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</a:tr>
              <a:tr h="42788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2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Mapping/Identification Security Management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Mapping/Identification Security Management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Evaluating Security Management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Evaluating Security Management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Developing Security Management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Integrating Security Management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</a:tr>
              <a:tr h="57779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3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Mapping/Identification Supply Chain Management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Mapping/Identification Supply Chain Management 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Evaluating Supply Chain Management 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Evaluating Supply Chain Management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Developing Supply Chain Management 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Developing Supply Chain Management 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</a:tr>
              <a:tr h="57779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4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Designing Program &amp; Evaluate Performance Digital Marketing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Designing Program &amp; Evaluate Performance Digital Marketing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Designing Program &amp; Evaluate Performance Digital Marketing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Designing Program &amp; Evaluate Performance Digital Marketing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Designing Program &amp; Evaluate Performance Digital Marketing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Designing Program &amp; Evaluate Performance Digital Marketing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</a:tr>
              <a:tr h="47421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5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Analizing &amp; Designing Marketing Strategy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Analizing &amp; Designing Marketing Strategy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Analizing &amp; Designing Marketing Strategy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Analizing &amp; Designing Marketing Strategy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Analizing &amp; Designing Marketing Strategy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Analizing &amp; Designing Marketing Strategy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</a:tr>
              <a:tr h="4350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6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Framework/Platform penunjang industri kreatif dan kontrol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Mapping/Identifikasi platform atau aplikasi</a:t>
                      </a:r>
                    </a:p>
                  </a:txBody>
                  <a:tcPr marL="4775" marR="4775" marT="4775" marB="4775" anchor="b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Evaluating platform atau aplikasi</a:t>
                      </a:r>
                    </a:p>
                  </a:txBody>
                  <a:tcPr marL="4775" marR="4775" marT="4775" marB="4775" anchor="b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Developing platform atau aplikasi</a:t>
                      </a:r>
                    </a:p>
                  </a:txBody>
                  <a:tcPr marL="4775" marR="4775" marT="4775" marB="4775" anchor="b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Developing platform atau aplikasi</a:t>
                      </a:r>
                    </a:p>
                  </a:txBody>
                  <a:tcPr marL="4775" marR="4775" marT="4775" marB="4775" anchor="b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Developing platform atau aplikasi</a:t>
                      </a:r>
                    </a:p>
                  </a:txBody>
                  <a:tcPr marL="4775" marR="4775" marT="4775" marB="4775" anchor="b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Developing platform atau aplikasi</a:t>
                      </a:r>
                    </a:p>
                  </a:txBody>
                  <a:tcPr marL="4775" marR="4775" marT="4775" marB="4775" anchor="b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</a:tr>
              <a:tr h="765178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7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Sistem TIK e-Government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Mapping/Identification Smart Government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Mapping/Identification Smart Government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Evaluating Smart Government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Evaluating Smart Government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Developing Smart Government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Integrating Smart Government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C5E0B4"/>
                    </a:solidFill>
                  </a:tcPr>
                </a:tc>
              </a:tr>
              <a:tr h="2953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8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DC3E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Social Humaniora-Seni Budaya-Pendidikan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DC3E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Urban Planning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Mapping/Identification Smart City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Mapping/Identification Smart City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Evaluating Smart City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Evaluating Smart City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Developing Smart City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Integrating Smart City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DC3E6"/>
                    </a:solidFill>
                  </a:tcPr>
                </a:tc>
              </a:tr>
              <a:tr h="4350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9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DC3E6"/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Mapping/Identification Green/Sustainability Marketing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Mapping/Identification Green/Sustainability Marketing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Evaluating Green/Sustainability Marketing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Evaluating Green/Sustainability Marketing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Developing Green/Sustainability Marketing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Integrating Green/Sustainability Marketing</a:t>
                      </a:r>
                    </a:p>
                  </a:txBody>
                  <a:tcPr marL="4775" marR="4775" marT="4775" marB="4775" anchor="ctr" anchorCtr="0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DC3E6"/>
                    </a:solidFill>
                  </a:tcPr>
                </a:tc>
              </a:tr>
            </a:tbl>
          </a:graphicData>
        </a:graphic>
      </p:graphicFrame>
      <p:sp>
        <p:nvSpPr>
          <p:cNvPr id="248" name="Title 2"/>
          <p:cNvSpPr txBox="1"/>
          <p:nvPr>
            <p:ph type="title"/>
          </p:nvPr>
        </p:nvSpPr>
        <p:spPr>
          <a:xfrm>
            <a:off x="3663165" y="343"/>
            <a:ext cx="8719334" cy="579600"/>
          </a:xfrm>
          <a:prstGeom prst="rect">
            <a:avLst/>
          </a:prstGeom>
        </p:spPr>
        <p:txBody>
          <a:bodyPr/>
          <a:lstStyle/>
          <a:p>
            <a:pPr/>
            <a:r>
              <a:t>ROADMAP  PENELITIAN KK IBM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Box 4"/>
          <p:cNvSpPr txBox="1"/>
          <p:nvPr>
            <p:ph type="sldNum" sz="quarter" idx="4294967295"/>
          </p:nvPr>
        </p:nvSpPr>
        <p:spPr>
          <a:xfrm>
            <a:off x="5997307" y="6546573"/>
            <a:ext cx="197380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1" name="Title 2"/>
          <p:cNvSpPr txBox="1"/>
          <p:nvPr>
            <p:ph type="title"/>
          </p:nvPr>
        </p:nvSpPr>
        <p:spPr>
          <a:xfrm>
            <a:off x="3472665" y="-3744"/>
            <a:ext cx="8719334" cy="579600"/>
          </a:xfrm>
          <a:prstGeom prst="rect">
            <a:avLst/>
          </a:prstGeom>
        </p:spPr>
        <p:txBody>
          <a:bodyPr/>
          <a:lstStyle/>
          <a:p>
            <a:pPr/>
            <a:r>
              <a:t>ROADMAP PENGABDIAN MASYARAKAT</a:t>
            </a:r>
          </a:p>
        </p:txBody>
      </p:sp>
      <p:graphicFrame>
        <p:nvGraphicFramePr>
          <p:cNvPr id="252" name="Table 14"/>
          <p:cNvGraphicFramePr/>
          <p:nvPr/>
        </p:nvGraphicFramePr>
        <p:xfrm>
          <a:off x="304802" y="732670"/>
          <a:ext cx="11582396" cy="346576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19919"/>
                <a:gridCol w="1152447"/>
                <a:gridCol w="851866"/>
                <a:gridCol w="898479"/>
                <a:gridCol w="1277627"/>
                <a:gridCol w="1302696"/>
                <a:gridCol w="1248652"/>
                <a:gridCol w="876909"/>
                <a:gridCol w="1082903"/>
                <a:gridCol w="1052046"/>
                <a:gridCol w="1118851"/>
              </a:tblGrid>
              <a:tr h="239459">
                <a:tc rowSpan="2">
                  <a:txBody>
                    <a:bodyPr/>
                    <a:lstStyle/>
                    <a:p>
                      <a:pPr/>
                      <a:r>
                        <a:t>Goal/</a:t>
                      </a:r>
                    </a:p>
                    <a:p>
                      <a:pPr/>
                      <a:r>
                        <a:t>Target</a:t>
                      </a:r>
                    </a:p>
                  </a:txBody>
                  <a:tcPr marL="4946" marR="4946" marT="4946" marB="4946" anchor="b" anchorCtr="0" horzOverflow="overflow">
                    <a:lnL w="38100">
                      <a:solidFill>
                        <a:srgbClr val="FFFFFF"/>
                      </a:solidFill>
                    </a:lnL>
                    <a:lnT w="38100">
                      <a:solidFill>
                        <a:srgbClr val="FFFFFF"/>
                      </a:solidFill>
                    </a:lnT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SubTopik PkM (Tahapan PkM)</a:t>
                      </a:r>
                    </a:p>
                  </a:txBody>
                  <a:tcPr marL="4946" marR="4946" marT="4946" marB="4946" anchor="b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chemeClr val="accent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5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Target &amp; Indikator Pencapaian/tahun</a:t>
                      </a:r>
                    </a:p>
                  </a:txBody>
                  <a:tcPr marL="4946" marR="4946" marT="4946" marB="4946" anchor="b" anchorCtr="0" horzOverflow="overflow"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solidFill>
                      <a:schemeClr val="accent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40333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2016</a:t>
                      </a:r>
                    </a:p>
                  </a:txBody>
                  <a:tcPr marL="4946" marR="4946" marT="4946" marB="4946" anchor="ctr" anchorCtr="0" horzOverflow="overflow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2017</a:t>
                      </a:r>
                    </a:p>
                  </a:txBody>
                  <a:tcPr marL="4946" marR="4946" marT="4946" marB="4946" anchor="ctr" anchorCtr="0" horzOverflow="overflow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2018</a:t>
                      </a:r>
                    </a:p>
                  </a:txBody>
                  <a:tcPr marL="4946" marR="4946" marT="4946" marB="4946" anchor="ctr" anchorCtr="0" horzOverflow="overflow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2019</a:t>
                      </a:r>
                    </a:p>
                  </a:txBody>
                  <a:tcPr marL="4946" marR="4946" marT="4946" marB="4946" anchor="ctr" anchorCtr="0" horzOverflow="overflow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2020</a:t>
                      </a:r>
                    </a:p>
                  </a:txBody>
                  <a:tcPr marL="4946" marR="4946" marT="4946" marB="4946" anchor="ctr" anchorCtr="0" horzOverflow="overflow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2016</a:t>
                      </a:r>
                    </a:p>
                  </a:txBody>
                  <a:tcPr marL="4946" marR="4946" marT="4946" marB="4946" anchor="ctr" anchorCtr="0" horzOverflow="overflow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2017</a:t>
                      </a:r>
                    </a:p>
                  </a:txBody>
                  <a:tcPr marL="4946" marR="4946" marT="4946" marB="4946" anchor="ctr" anchorCtr="0" horzOverflow="overflow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2018</a:t>
                      </a:r>
                    </a:p>
                  </a:txBody>
                  <a:tcPr marL="4946" marR="4946" marT="4946" marB="4946" anchor="ctr" anchorCtr="0" horzOverflow="overflow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2019</a:t>
                      </a:r>
                    </a:p>
                  </a:txBody>
                  <a:tcPr marL="4946" marR="4946" marT="4946" marB="4946" anchor="ctr" anchorCtr="0" horzOverflow="overflow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2020</a:t>
                      </a:r>
                    </a:p>
                  </a:txBody>
                  <a:tcPr marL="4946" marR="4946" marT="4946" marB="4946" anchor="ctr" anchorCtr="0" horzOverflow="overflow">
                    <a:lnR w="38100">
                      <a:solidFill>
                        <a:srgbClr val="FFFFFF"/>
                      </a:solidFill>
                    </a:lnR>
                    <a:solidFill>
                      <a:srgbClr val="B4C7E7"/>
                    </a:solidFill>
                  </a:tcPr>
                </a:tc>
              </a:tr>
              <a:tr h="174992">
                <a:tc row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UKM</a:t>
                      </a:r>
                    </a:p>
                  </a:txBody>
                  <a:tcPr marL="4946" marR="4946" marT="4946" marB="4946" anchor="b" anchorCtr="0" horzOverflow="overflow">
                    <a:lnL w="38100">
                      <a:solidFill>
                        <a:srgbClr val="FFFFFF"/>
                      </a:solidFill>
                    </a:lnL>
                    <a:solidFill>
                      <a:srgbClr val="E9EFF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Computer &amp; internet literacy </a:t>
                      </a:r>
                    </a:p>
                  </a:txBody>
                  <a:tcPr marL="4946" marR="4946" marT="4946" marB="4946" anchor="b" anchorCtr="0" horzOverflow="overflow"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Web Development</a:t>
                      </a:r>
                    </a:p>
                  </a:txBody>
                  <a:tcPr marL="4946" marR="4946" marT="4946" marB="4946" anchor="b" anchorCtr="0" horzOverflow="overflow"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Web analytics</a:t>
                      </a:r>
                    </a:p>
                  </a:txBody>
                  <a:tcPr marL="4946" marR="4946" marT="4946" marB="4946" anchor="b" anchorCtr="0" horzOverflow="overflow">
                    <a:solidFill>
                      <a:srgbClr val="C5E0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Web Performance Analysis</a:t>
                      </a:r>
                    </a:p>
                  </a:txBody>
                  <a:tcPr marL="4946" marR="4946" marT="4946" marB="4946" anchor="b" anchorCtr="0" horzOverflow="overflow">
                    <a:solidFill>
                      <a:srgbClr val="C5E0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Web performance improvement</a:t>
                      </a:r>
                    </a:p>
                  </a:txBody>
                  <a:tcPr marL="4946" marR="4946" marT="4946" marB="4946" anchor="b" anchorCtr="0" horzOverflow="overflow">
                    <a:solidFill>
                      <a:srgbClr val="B4C7E7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2 Sentra UKM di Bandung</a:t>
                      </a:r>
                    </a:p>
                  </a:txBody>
                  <a:tcPr marL="4946" marR="4946" marT="4946" marB="4946" anchor="b" anchorCtr="0" horzOverflow="overflow">
                    <a:lnR w="38100">
                      <a:solidFill>
                        <a:srgbClr val="FFFFFF"/>
                      </a:solidFill>
                    </a:lnR>
                    <a:solidFill>
                      <a:srgbClr val="B4C7E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048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row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mampu menggunakan komputer &amp; internet dengan baik</a:t>
                      </a:r>
                    </a:p>
                  </a:txBody>
                  <a:tcPr marL="4946" marR="4946" marT="4946" marB="4946" anchor="b" anchorCtr="0" horzOverflow="overflow"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memiliki website </a:t>
                      </a:r>
                    </a:p>
                  </a:txBody>
                  <a:tcPr marL="4946" marR="4946" marT="4946" marB="4946" anchor="b" anchorCtr="0" horzOverflow="overflow"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mampu menggunakan menginstall dan menggunakan web analitics</a:t>
                      </a:r>
                    </a:p>
                  </a:txBody>
                  <a:tcPr marL="4946" marR="4946" marT="4946" marB="4946" anchor="b" anchorCtr="0" horzOverflow="overflow">
                    <a:solidFill>
                      <a:srgbClr val="C5E0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mampu melakukan performance analysis</a:t>
                      </a:r>
                    </a:p>
                  </a:txBody>
                  <a:tcPr marL="4946" marR="4946" marT="4946" marB="4946" anchor="b" anchorCtr="0" horzOverflow="overflow">
                    <a:solidFill>
                      <a:srgbClr val="C5E0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mampu meningkatkan kinerja web</a:t>
                      </a:r>
                    </a:p>
                  </a:txBody>
                  <a:tcPr marL="4946" marR="4946" marT="4946" marB="4946" anchor="b" anchorCtr="0" horzOverflow="overflow">
                    <a:lnR w="38100">
                      <a:solidFill>
                        <a:srgbClr val="FFFFFF"/>
                      </a:solidFill>
                    </a:lnR>
                    <a:solidFill>
                      <a:srgbClr val="B4C7E7"/>
                    </a:solidFill>
                  </a:tcPr>
                </a:tc>
              </a:tr>
              <a:tr h="479791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UKM</a:t>
                      </a:r>
                    </a:p>
                  </a:txBody>
                  <a:tcPr marL="4946" marR="4946" marT="4946" marB="4946" anchor="b" anchorCtr="0" horzOverflow="overflow">
                    <a:lnL w="38100">
                      <a:solidFill>
                        <a:srgbClr val="FFFFFF"/>
                      </a:solidFill>
                    </a:lnL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Product Analysis</a:t>
                      </a:r>
                    </a:p>
                  </a:txBody>
                  <a:tcPr marL="4946" marR="4946" marT="4946" marB="4946" anchor="b" anchorCtr="0" horzOverflow="overflow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Product Development</a:t>
                      </a:r>
                    </a:p>
                  </a:txBody>
                  <a:tcPr marL="4946" marR="4946" marT="4946" marB="4946" anchor="b" anchorCtr="0" horzOverflow="overflow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SCM</a:t>
                      </a:r>
                    </a:p>
                  </a:txBody>
                  <a:tcPr marL="4946" marR="4946" marT="4946" marB="4946" anchor="b" anchorCtr="0" horzOverflow="overflow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Green Product Development</a:t>
                      </a:r>
                    </a:p>
                  </a:txBody>
                  <a:tcPr marL="4946" marR="4946" marT="4946" marB="4946" anchor="b" anchorCtr="0" horzOverflow="overflow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Product Sustainability</a:t>
                      </a:r>
                    </a:p>
                  </a:txBody>
                  <a:tcPr marL="4946" marR="4946" marT="4946" marB="4946" anchor="b" anchorCtr="0" horzOverflow="overflow">
                    <a:solidFill>
                      <a:srgbClr val="B4C7E7"/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936992">
                <a:tc row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UKM</a:t>
                      </a:r>
                    </a:p>
                  </a:txBody>
                  <a:tcPr marL="4946" marR="4946" marT="4946" marB="4946" anchor="ctr" anchorCtr="0" horzOverflow="overflow">
                    <a:lnL w="38100">
                      <a:solidFill>
                        <a:srgbClr val="FFFFFF"/>
                      </a:solidFill>
                    </a:lnL>
                    <a:lnB w="3810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market analysis </a:t>
                      </a:r>
                    </a:p>
                  </a:txBody>
                  <a:tcPr marL="4946" marR="4946" marT="4946" marB="4946" anchor="ctr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Marketing Strategy</a:t>
                      </a:r>
                    </a:p>
                  </a:txBody>
                  <a:tcPr marL="4946" marR="4946" marT="4946" marB="4946" anchor="ctr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Marketing Evaluation</a:t>
                      </a:r>
                    </a:p>
                  </a:txBody>
                  <a:tcPr marL="4946" marR="4946" marT="4946" marB="4946" anchor="ctr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C5E0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Market Analysis For sustainability</a:t>
                      </a:r>
                    </a:p>
                  </a:txBody>
                  <a:tcPr marL="4946" marR="4946" marT="4946" marB="4946" anchor="ctr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C5E0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/>
                        <a:t>Marketing Strategy for Sustainability</a:t>
                      </a:r>
                    </a:p>
                  </a:txBody>
                  <a:tcPr marL="4946" marR="4946" marT="4946" marB="4946" anchor="ctr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mampu melakukan product analysis</a:t>
                      </a:r>
                    </a:p>
                  </a:txBody>
                  <a:tcPr marL="4946" marR="4946" marT="4946" marB="4946" anchor="b" anchorCtr="0" horzOverflow="overflow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mampu melakukan pengembangan dari  product analysis</a:t>
                      </a:r>
                    </a:p>
                  </a:txBody>
                  <a:tcPr marL="4946" marR="4946" marT="4946" marB="4946" anchor="b" anchorCtr="0" horzOverflow="overflow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mampu menganalisis dan merancang SCM</a:t>
                      </a:r>
                    </a:p>
                  </a:txBody>
                  <a:tcPr marL="4946" marR="4946" marT="4946" marB="4946" anchor="b" anchorCtr="0" horzOverflow="overflow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mampu melakukan pengembangan green product</a:t>
                      </a:r>
                    </a:p>
                  </a:txBody>
                  <a:tcPr marL="4946" marR="4946" marT="4946" marB="4946" anchor="b" anchorCtr="0" horzOverflow="overflow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mampu pengembangan product berkesinambungan</a:t>
                      </a:r>
                    </a:p>
                  </a:txBody>
                  <a:tcPr marL="4946" marR="4946" marT="4946" marB="4946" anchor="b" anchorCtr="0" horzOverflow="overflow">
                    <a:lnR w="38100">
                      <a:solidFill>
                        <a:srgbClr val="FFFFFF"/>
                      </a:solidFill>
                    </a:lnR>
                    <a:solidFill>
                      <a:srgbClr val="B4C7E7"/>
                    </a:solidFill>
                  </a:tcPr>
                </a:tc>
              </a:tr>
              <a:tr h="1089392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mampu menganalisis pasar </a:t>
                      </a:r>
                    </a:p>
                  </a:txBody>
                  <a:tcPr marL="4946" marR="4946" marT="4946" marB="4946" anchor="b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mampu membuat marketing strategy</a:t>
                      </a:r>
                    </a:p>
                  </a:txBody>
                  <a:tcPr marL="4946" marR="4946" marT="4946" marB="4946" anchor="b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mampu melakukan evaluasi pemasaran</a:t>
                      </a:r>
                    </a:p>
                  </a:txBody>
                  <a:tcPr marL="4946" marR="4946" marT="4946" marB="4946" anchor="b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mampu membuat strategy pemasaran berkesinambungan</a:t>
                      </a:r>
                    </a:p>
                  </a:txBody>
                  <a:tcPr marL="4946" marR="4946" marT="4946" marB="4946" anchor="b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mampu membuat strategy pemasaran berkesinambungan berdasarkan TBL</a:t>
                      </a:r>
                    </a:p>
                  </a:txBody>
                  <a:tcPr marL="4946" marR="4946" marT="4946" marB="4946" anchor="b" anchorCtr="0" horzOverflow="overflow">
                    <a:lnR w="38100">
                      <a:solidFill>
                        <a:srgbClr val="FFFFFF"/>
                      </a:solidFill>
                    </a:lnR>
                    <a:lnB w="38100">
                      <a:solidFill>
                        <a:srgbClr val="FFFFFF"/>
                      </a:solidFill>
                    </a:lnB>
                    <a:solidFill>
                      <a:srgbClr val="B4C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UB KK OIM"/>
          <p:cNvSpPr txBox="1"/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SUB KK OIM</a:t>
            </a:r>
          </a:p>
        </p:txBody>
      </p:sp>
      <p:sp>
        <p:nvSpPr>
          <p:cNvPr id="255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Slide Number"/>
          <p:cNvSpPr txBox="1"/>
          <p:nvPr>
            <p:ph type="sldNum" sz="quarter" idx="4294967295"/>
          </p:nvPr>
        </p:nvSpPr>
        <p:spPr>
          <a:xfrm>
            <a:off x="5997307" y="6546573"/>
            <a:ext cx="197380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FEB Telkom University II">
  <a:themeElements>
    <a:clrScheme name="FEB Telkom University I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FEB Telkom University II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EB Telkom University I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EB Telkom University II">
  <a:themeElements>
    <a:clrScheme name="FEB Telkom University I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FEB Telkom University II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EB Telkom University I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